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28.jpg" ContentType="image/pn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handoutMasterIdLst>
    <p:handoutMasterId r:id="rId49"/>
  </p:handoutMasterIdLst>
  <p:sldIdLst>
    <p:sldId id="256" r:id="rId2"/>
    <p:sldId id="289" r:id="rId3"/>
    <p:sldId id="292" r:id="rId4"/>
    <p:sldId id="295" r:id="rId5"/>
    <p:sldId id="293" r:id="rId6"/>
    <p:sldId id="302" r:id="rId7"/>
    <p:sldId id="266" r:id="rId8"/>
    <p:sldId id="258" r:id="rId9"/>
    <p:sldId id="306" r:id="rId10"/>
    <p:sldId id="305" r:id="rId11"/>
    <p:sldId id="311" r:id="rId12"/>
    <p:sldId id="313" r:id="rId13"/>
    <p:sldId id="368" r:id="rId14"/>
    <p:sldId id="315" r:id="rId15"/>
    <p:sldId id="260" r:id="rId16"/>
    <p:sldId id="327" r:id="rId17"/>
    <p:sldId id="319" r:id="rId18"/>
    <p:sldId id="328" r:id="rId19"/>
    <p:sldId id="261" r:id="rId20"/>
    <p:sldId id="333" r:id="rId21"/>
    <p:sldId id="352" r:id="rId22"/>
    <p:sldId id="346" r:id="rId23"/>
    <p:sldId id="350" r:id="rId24"/>
    <p:sldId id="279" r:id="rId25"/>
    <p:sldId id="325" r:id="rId26"/>
    <p:sldId id="366" r:id="rId27"/>
    <p:sldId id="334" r:id="rId28"/>
    <p:sldId id="335" r:id="rId29"/>
    <p:sldId id="336" r:id="rId30"/>
    <p:sldId id="299" r:id="rId31"/>
    <p:sldId id="309" r:id="rId32"/>
    <p:sldId id="357" r:id="rId33"/>
    <p:sldId id="351" r:id="rId34"/>
    <p:sldId id="356" r:id="rId35"/>
    <p:sldId id="326" r:id="rId36"/>
    <p:sldId id="359" r:id="rId37"/>
    <p:sldId id="353" r:id="rId38"/>
    <p:sldId id="367" r:id="rId39"/>
    <p:sldId id="362" r:id="rId40"/>
    <p:sldId id="363" r:id="rId41"/>
    <p:sldId id="364" r:id="rId42"/>
    <p:sldId id="354" r:id="rId43"/>
    <p:sldId id="358" r:id="rId44"/>
    <p:sldId id="360" r:id="rId45"/>
    <p:sldId id="361" r:id="rId46"/>
    <p:sldId id="355"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288" autoAdjust="0"/>
  </p:normalViewPr>
  <p:slideViewPr>
    <p:cSldViewPr snapToGrid="0" snapToObjects="1">
      <p:cViewPr>
        <p:scale>
          <a:sx n="81" d="100"/>
          <a:sy n="81" d="100"/>
        </p:scale>
        <p:origin x="-140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CDB9400-937C-8744-B3E6-D5352895484B}" type="datetimeFigureOut">
              <a:rPr lang="en-US" smtClean="0"/>
              <a:t>9/25/18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91E6F8B-DD2F-864A-BF90-9641875F4477}" type="slidenum">
              <a:rPr lang="en-US" smtClean="0"/>
              <a:t>‹#›</a:t>
            </a:fld>
            <a:endParaRPr lang="en-US"/>
          </a:p>
        </p:txBody>
      </p:sp>
    </p:spTree>
    <p:extLst>
      <p:ext uri="{BB962C8B-B14F-4D97-AF65-F5344CB8AC3E}">
        <p14:creationId xmlns:p14="http://schemas.microsoft.com/office/powerpoint/2010/main" val="41605853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C9B76B2-D341-3941-8AD9-F32E2D289912}" type="datetimeFigureOut">
              <a:rPr lang="en-US" smtClean="0"/>
              <a:t>9/25/18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D6335E-4163-294E-98AA-7E713FB3E80F}" type="slidenum">
              <a:rPr lang="en-US" smtClean="0"/>
              <a:t>‹#›</a:t>
            </a:fld>
            <a:endParaRPr lang="en-US"/>
          </a:p>
        </p:txBody>
      </p:sp>
    </p:spTree>
    <p:extLst>
      <p:ext uri="{BB962C8B-B14F-4D97-AF65-F5344CB8AC3E}">
        <p14:creationId xmlns:p14="http://schemas.microsoft.com/office/powerpoint/2010/main" val="41943349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Today I’m going to talk about my research on planting and harvest dates of soybean in Brazil. The first part uses remote sensing data to estimate when farmers plant and harvest soy in Brazil, and then use statistical analysis to decipher the climate controls on planting date decisions. The idea is that knowing when and why these crop timing decisions occur can help us understand the bigger picture of the connections between agriculture, climate change and land use change.</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1</a:t>
            </a:fld>
            <a:endParaRPr lang="en-US"/>
          </a:p>
        </p:txBody>
      </p:sp>
    </p:spTree>
    <p:extLst>
      <p:ext uri="{BB962C8B-B14F-4D97-AF65-F5344CB8AC3E}">
        <p14:creationId xmlns:p14="http://schemas.microsoft.com/office/powerpoint/2010/main" val="2435312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goal is to relate a </a:t>
            </a:r>
            <a:r>
              <a:rPr lang="en-US" baseline="0" dirty="0" err="1" smtClean="0"/>
              <a:t>timeseries</a:t>
            </a:r>
            <a:r>
              <a:rPr lang="en-US" baseline="0" dirty="0" smtClean="0"/>
              <a:t> like this to planting and harvest estimates.</a:t>
            </a:r>
          </a:p>
          <a:p>
            <a:endParaRPr lang="en-US" baseline="0" dirty="0" smtClean="0"/>
          </a:p>
          <a:p>
            <a:r>
              <a:rPr lang="en-US" baseline="0" dirty="0" smtClean="0"/>
              <a:t>Of course we can’t actually see when a crop is planted using remote sensing because there’s no vegetation on the ground yet. </a:t>
            </a:r>
            <a:r>
              <a:rPr lang="en-US" baseline="0" dirty="0" smtClean="0"/>
              <a:t>So we need to orient ourselves on things we can actually detect using </a:t>
            </a:r>
            <a:r>
              <a:rPr lang="en-US" baseline="0" dirty="0" err="1" smtClean="0"/>
              <a:t>timeseries</a:t>
            </a:r>
            <a:r>
              <a:rPr lang="en-US" baseline="0" dirty="0" smtClean="0"/>
              <a:t> analysis: in this case, the peak, and the </a:t>
            </a:r>
            <a:r>
              <a:rPr lang="en-US" baseline="0" dirty="0" err="1" smtClean="0"/>
              <a:t>greenup</a:t>
            </a:r>
            <a:r>
              <a:rPr lang="en-US" baseline="0" dirty="0" smtClean="0"/>
              <a:t>, or the date when vegetation growth is fastest. Once peak and </a:t>
            </a:r>
            <a:r>
              <a:rPr lang="en-US" baseline="0" dirty="0" err="1" smtClean="0"/>
              <a:t>greenup</a:t>
            </a:r>
            <a:r>
              <a:rPr lang="en-US" baseline="0" dirty="0" smtClean="0"/>
              <a:t> are found, we need to relate them to plant and harvest dates.</a:t>
            </a:r>
          </a:p>
          <a:p>
            <a:endParaRPr lang="en-US" baseline="0" dirty="0" smtClean="0"/>
          </a:p>
          <a:p>
            <a:r>
              <a:rPr lang="en-US" baseline="0" dirty="0" smtClean="0"/>
              <a:t>Fortunately, we have a calibration dataset, which is a survey of 90 farms over the course of 10 years, to determine an equation that relates </a:t>
            </a:r>
            <a:r>
              <a:rPr lang="en-US" baseline="0" dirty="0" smtClean="0"/>
              <a:t>the peak and the </a:t>
            </a:r>
            <a:r>
              <a:rPr lang="en-US" baseline="0" dirty="0" err="1" smtClean="0"/>
              <a:t>greenup</a:t>
            </a:r>
            <a:r>
              <a:rPr lang="en-US" baseline="0" dirty="0" smtClean="0"/>
              <a:t> point to planting and harvesting date.</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10</a:t>
            </a:fld>
            <a:endParaRPr lang="en-US"/>
          </a:p>
        </p:txBody>
      </p:sp>
    </p:spTree>
    <p:extLst>
      <p:ext uri="{BB962C8B-B14F-4D97-AF65-F5344CB8AC3E}">
        <p14:creationId xmlns:p14="http://schemas.microsoft.com/office/powerpoint/2010/main" val="5698928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Now that I have a </a:t>
            </a:r>
            <a:r>
              <a:rPr lang="en-US" baseline="0" dirty="0" err="1" smtClean="0"/>
              <a:t>timeseries</a:t>
            </a:r>
            <a:r>
              <a:rPr lang="en-US" baseline="0" dirty="0" smtClean="0"/>
              <a:t> analysis method, I can use it on MODIS data. Here’s an example of what the planting date looks like for 2016. You can see a distinct spatial pattern in planting dates.</a:t>
            </a:r>
          </a:p>
          <a:p>
            <a:endParaRPr lang="en-US" baseline="0" dirty="0" smtClean="0"/>
          </a:p>
          <a:p>
            <a:r>
              <a:rPr lang="en-US" baseline="0" dirty="0" smtClean="0"/>
              <a:t>----- Meeting Notes (10/3/18 12:56) -----</a:t>
            </a:r>
          </a:p>
          <a:p>
            <a:r>
              <a:rPr lang="en-US" baseline="0" dirty="0" smtClean="0"/>
              <a:t>get rid of state's names</a:t>
            </a:r>
          </a:p>
          <a:p>
            <a:r>
              <a:rPr lang="en-US" baseline="0" dirty="0" smtClean="0"/>
              <a:t>different color scheme</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11</a:t>
            </a:fld>
            <a:endParaRPr lang="en-US"/>
          </a:p>
        </p:txBody>
      </p:sp>
    </p:spTree>
    <p:extLst>
      <p:ext uri="{BB962C8B-B14F-4D97-AF65-F5344CB8AC3E}">
        <p14:creationId xmlns:p14="http://schemas.microsoft.com/office/powerpoint/2010/main" val="725657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look at planting</a:t>
            </a:r>
            <a:r>
              <a:rPr lang="en-US" baseline="0" dirty="0" smtClean="0"/>
              <a:t> date estimates from two more years. The extent of the estimates looks different because there’s a higher area of planted soy in 2015 than in 2005. Already you can notice that some regions had a change in planting date, while other regions stayed more or less the same.</a:t>
            </a:r>
          </a:p>
          <a:p>
            <a:endParaRPr lang="en-US" baseline="0" dirty="0" smtClean="0"/>
          </a:p>
          <a:p>
            <a:r>
              <a:rPr lang="en-US" baseline="0" dirty="0" smtClean="0"/>
              <a:t>----- Meeting Notes (10/3/18 12:56) -----</a:t>
            </a:r>
          </a:p>
          <a:p>
            <a:r>
              <a:rPr lang="en-US" baseline="0" dirty="0" smtClean="0"/>
              <a:t>use different color bars for plant/harvest</a:t>
            </a:r>
          </a:p>
          <a:p>
            <a:r>
              <a:rPr lang="en-US" baseline="0" dirty="0" smtClean="0"/>
              <a:t>explain the trend and why that might happen</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12</a:t>
            </a:fld>
            <a:endParaRPr lang="en-US"/>
          </a:p>
        </p:txBody>
      </p:sp>
    </p:spTree>
    <p:extLst>
      <p:ext uri="{BB962C8B-B14F-4D97-AF65-F5344CB8AC3E}">
        <p14:creationId xmlns:p14="http://schemas.microsoft.com/office/powerpoint/2010/main" val="105038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look at harvest date estimates for the same two years. You’ll notice that the areas with earlier harvest are also the areas with earlier planting dates,</a:t>
            </a:r>
            <a:r>
              <a:rPr lang="en-US" baseline="0" dirty="0" smtClean="0"/>
              <a:t> and vice versa, so it gives a nice sanity check for the estimates.</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13</a:t>
            </a:fld>
            <a:endParaRPr lang="en-US"/>
          </a:p>
        </p:txBody>
      </p:sp>
    </p:spTree>
    <p:extLst>
      <p:ext uri="{BB962C8B-B14F-4D97-AF65-F5344CB8AC3E}">
        <p14:creationId xmlns:p14="http://schemas.microsoft.com/office/powerpoint/2010/main" val="3245148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maps I showed above are all derived from </a:t>
            </a:r>
            <a:r>
              <a:rPr lang="en-US" dirty="0" err="1" smtClean="0"/>
              <a:t>Modis</a:t>
            </a:r>
            <a:r>
              <a:rPr lang="en-US" dirty="0" smtClean="0"/>
              <a:t>,</a:t>
            </a:r>
            <a:r>
              <a:rPr lang="en-US" baseline="0" dirty="0" smtClean="0"/>
              <a:t> but there are other satellites that may improve our estimate. First, using </a:t>
            </a:r>
            <a:r>
              <a:rPr lang="en-US" baseline="0" dirty="0" err="1" smtClean="0"/>
              <a:t>Modis</a:t>
            </a:r>
            <a:r>
              <a:rPr lang="en-US" baseline="0" dirty="0" smtClean="0"/>
              <a:t> might introduce the mixed pixel issue. This is a picture of a soy field in Brazil. You can see that there’s a patch of natural vegetation in the middle of it. </a:t>
            </a:r>
            <a:r>
              <a:rPr lang="en-US" baseline="0" dirty="0" err="1" smtClean="0"/>
              <a:t>Modis</a:t>
            </a:r>
            <a:r>
              <a:rPr lang="en-US" baseline="0" dirty="0" smtClean="0"/>
              <a:t> at the 500m resolution won’t be able to distinguish this.</a:t>
            </a:r>
          </a:p>
        </p:txBody>
      </p:sp>
      <p:sp>
        <p:nvSpPr>
          <p:cNvPr id="4" name="Slide Number Placeholder 3"/>
          <p:cNvSpPr>
            <a:spLocks noGrp="1"/>
          </p:cNvSpPr>
          <p:nvPr>
            <p:ph type="sldNum" sz="quarter" idx="10"/>
          </p:nvPr>
        </p:nvSpPr>
        <p:spPr/>
        <p:txBody>
          <a:bodyPr/>
          <a:lstStyle/>
          <a:p>
            <a:fld id="{3BD6335E-4163-294E-98AA-7E713FB3E80F}" type="slidenum">
              <a:rPr lang="en-US" smtClean="0"/>
              <a:t>14</a:t>
            </a:fld>
            <a:endParaRPr lang="en-US"/>
          </a:p>
        </p:txBody>
      </p:sp>
    </p:spTree>
    <p:extLst>
      <p:ext uri="{BB962C8B-B14F-4D97-AF65-F5344CB8AC3E}">
        <p14:creationId xmlns:p14="http://schemas.microsoft.com/office/powerpoint/2010/main" val="779196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The solution here is of course</a:t>
            </a:r>
            <a:r>
              <a:rPr lang="en-US" baseline="0" dirty="0" smtClean="0"/>
              <a:t> to use a data product with higher resolution. Landsat is another remotely sensed dataset, which is at 30m resolution instead of 500m. The downside of using Landsat is that it also comes with a lower temporal resolution, its revisit time is 16 days. So, I’m going to</a:t>
            </a:r>
            <a:r>
              <a:rPr lang="en-US" dirty="0" smtClean="0"/>
              <a:t> </a:t>
            </a:r>
            <a:r>
              <a:rPr lang="en-US" dirty="0" smtClean="0"/>
              <a:t>combine the strengths by fusing them into a new </a:t>
            </a:r>
            <a:r>
              <a:rPr lang="en-US" dirty="0" smtClean="0"/>
              <a:t>product,</a:t>
            </a:r>
            <a:r>
              <a:rPr lang="en-US" baseline="0" dirty="0" smtClean="0"/>
              <a:t> with the high temporal resolution of </a:t>
            </a:r>
            <a:r>
              <a:rPr lang="en-US" baseline="0" dirty="0" err="1" smtClean="0"/>
              <a:t>Modis</a:t>
            </a:r>
            <a:r>
              <a:rPr lang="en-US" baseline="0" dirty="0" smtClean="0"/>
              <a:t> and the high spatial resolution of Landsat. So moving forward, all my estimates will come from the </a:t>
            </a:r>
            <a:r>
              <a:rPr lang="en-US" baseline="0" dirty="0" err="1" smtClean="0"/>
              <a:t>Modis</a:t>
            </a:r>
            <a:r>
              <a:rPr lang="en-US" baseline="0" dirty="0" smtClean="0"/>
              <a:t>-Landsat fused dataset, rather than </a:t>
            </a:r>
            <a:r>
              <a:rPr lang="en-US" baseline="0" dirty="0" err="1" smtClean="0"/>
              <a:t>Modis</a:t>
            </a:r>
            <a:r>
              <a:rPr lang="en-US" baseline="0" dirty="0" smtClean="0"/>
              <a:t> alone. Essentially the same </a:t>
            </a:r>
            <a:r>
              <a:rPr lang="en-US" baseline="0" dirty="0" err="1" smtClean="0"/>
              <a:t>timeseries</a:t>
            </a:r>
            <a:r>
              <a:rPr lang="en-US" baseline="0" dirty="0" smtClean="0"/>
              <a:t> analysis method that I described will just be applied to a more high resolution dataset.</a:t>
            </a:r>
            <a:endParaRPr lang="en-US" dirty="0" smtClean="0"/>
          </a:p>
          <a:p>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15</a:t>
            </a:fld>
            <a:endParaRPr lang="en-US"/>
          </a:p>
        </p:txBody>
      </p:sp>
    </p:spTree>
    <p:extLst>
      <p:ext uri="{BB962C8B-B14F-4D97-AF65-F5344CB8AC3E}">
        <p14:creationId xmlns:p14="http://schemas.microsoft.com/office/powerpoint/2010/main" val="1965204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issue is that at the relatively high 8 day temporal</a:t>
            </a:r>
            <a:r>
              <a:rPr lang="en-US" baseline="0" dirty="0" smtClean="0"/>
              <a:t> resolution, there aren’t actually that many data points during the rising limb of this </a:t>
            </a:r>
            <a:r>
              <a:rPr lang="en-US" baseline="0" dirty="0" err="1" smtClean="0"/>
              <a:t>timeseries</a:t>
            </a:r>
            <a:r>
              <a:rPr lang="en-US" baseline="0" dirty="0" smtClean="0"/>
              <a:t>. In this example, the limb rises quite quickly, over the course of about a month and a half. There are only a handful of points at our disposal to estimate the inflection point. If there are clouds on a MODIS observation day, then our temporal resolution effectively gets lower. So the solution here is to use a satellite that has a high temporal resolution, and equally importantly, one that’s not affected by clouds.</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16</a:t>
            </a:fld>
            <a:endParaRPr lang="en-US"/>
          </a:p>
        </p:txBody>
      </p:sp>
    </p:spTree>
    <p:extLst>
      <p:ext uri="{BB962C8B-B14F-4D97-AF65-F5344CB8AC3E}">
        <p14:creationId xmlns:p14="http://schemas.microsoft.com/office/powerpoint/2010/main" val="779196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is where our third and final satellite comes in. I’m proposing to use Sentinel to improve our temporal resolution, and thereby improve our </a:t>
            </a:r>
            <a:r>
              <a:rPr lang="en-US" baseline="0" dirty="0" err="1" smtClean="0"/>
              <a:t>greenup</a:t>
            </a:r>
            <a:r>
              <a:rPr lang="en-US" baseline="0" dirty="0" smtClean="0"/>
              <a:t> estimate. Sentinel’s revisit time is three days, and importantly, unlike </a:t>
            </a:r>
            <a:r>
              <a:rPr lang="en-US" baseline="0" dirty="0" err="1" smtClean="0"/>
              <a:t>Modis</a:t>
            </a:r>
            <a:r>
              <a:rPr lang="en-US" baseline="0" dirty="0" smtClean="0"/>
              <a:t> and Landsat, it’s not affected by clouds.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Here’s a conceptual picture of what sentinel data looks like compared to the vegetation index derived from </a:t>
            </a:r>
            <a:r>
              <a:rPr lang="en-US" baseline="0" dirty="0" err="1" smtClean="0"/>
              <a:t>Modis</a:t>
            </a:r>
            <a:r>
              <a:rPr lang="en-US" baseline="0" dirty="0" smtClean="0"/>
              <a:t>-Landsat fusion. The green is the vegetation index derived from the </a:t>
            </a:r>
            <a:r>
              <a:rPr lang="en-US" baseline="0" dirty="0" err="1" smtClean="0"/>
              <a:t>Modis</a:t>
            </a:r>
            <a:r>
              <a:rPr lang="en-US" baseline="0" dirty="0" smtClean="0"/>
              <a:t>-Landsat fusion product, and the red is the backscatter from Sentinel. Right away you can see that they don’t completely match up. Backscatter saturates during the peak of the season. In fact, the literature reports that backscatter is only linearly related to vegetation indices over a certain range, which happens to be around </a:t>
            </a:r>
            <a:r>
              <a:rPr lang="en-US" baseline="0" dirty="0" err="1" smtClean="0"/>
              <a:t>greenup</a:t>
            </a:r>
            <a:r>
              <a:rPr lang="en-US" baseline="0" dirty="0" smtClean="0"/>
              <a:t>. So the final estimation method I’m proposing is to use Sentinel to estimate </a:t>
            </a:r>
            <a:r>
              <a:rPr lang="en-US" baseline="0" dirty="0" err="1" smtClean="0"/>
              <a:t>greenup</a:t>
            </a:r>
            <a:r>
              <a:rPr lang="en-US" baseline="0" dirty="0" smtClean="0"/>
              <a:t>, but for estimating the peak time, we need to stick to the vegetation index from </a:t>
            </a:r>
            <a:r>
              <a:rPr lang="en-US" baseline="0" dirty="0" err="1" smtClean="0"/>
              <a:t>Modis</a:t>
            </a:r>
            <a:r>
              <a:rPr lang="en-US" baseline="0" dirty="0" smtClean="0"/>
              <a:t>-Landsat fusion.</a:t>
            </a:r>
            <a:endParaRPr lang="en-US" dirty="0" smtClean="0"/>
          </a:p>
          <a:p>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17</a:t>
            </a:fld>
            <a:endParaRPr lang="en-US"/>
          </a:p>
        </p:txBody>
      </p:sp>
    </p:spTree>
    <p:extLst>
      <p:ext uri="{BB962C8B-B14F-4D97-AF65-F5344CB8AC3E}">
        <p14:creationId xmlns:p14="http://schemas.microsoft.com/office/powerpoint/2010/main" val="1755668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come to the final section of my presentation, where I’ll describe</a:t>
            </a:r>
            <a:r>
              <a:rPr lang="en-US" baseline="0" dirty="0" smtClean="0"/>
              <a:t> my planned work on defining the climate controls on planting date decisions.</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18</a:t>
            </a:fld>
            <a:endParaRPr lang="en-US"/>
          </a:p>
        </p:txBody>
      </p:sp>
    </p:spTree>
    <p:extLst>
      <p:ext uri="{BB962C8B-B14F-4D97-AF65-F5344CB8AC3E}">
        <p14:creationId xmlns:p14="http://schemas.microsoft.com/office/powerpoint/2010/main" val="3371597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goal of this section is to produce a</a:t>
            </a:r>
            <a:r>
              <a:rPr lang="en-US" baseline="0" dirty="0" smtClean="0"/>
              <a:t> model of planting dates that look something like this. It’s a description of planting date as a function of climate and non-climate constraints. We’re hoping that once this model is finished, we can use it to predict how planting dates might respond to changes in climate variables.</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19</a:t>
            </a:fld>
            <a:endParaRPr lang="en-US"/>
          </a:p>
        </p:txBody>
      </p:sp>
    </p:spTree>
    <p:extLst>
      <p:ext uri="{BB962C8B-B14F-4D97-AF65-F5344CB8AC3E}">
        <p14:creationId xmlns:p14="http://schemas.microsoft.com/office/powerpoint/2010/main" val="2041078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is an aerial image of the Amazon in northern Brazil. You can see the river and rainforest in the north, and a lot of deforestation in the south. Much of this clearing is for pasture and soy. So we can begin to see evidence of how much agriculture is changing the face of the Amazon.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 same thing has happened globally as well. Already</a:t>
            </a:r>
            <a:r>
              <a:rPr lang="en-US" baseline="0" dirty="0" smtClean="0"/>
              <a:t>, agriculture is the largest terrestrial biome and covers 40% of land surface. It has replaced or altered 30% of forests, 50% of savanna, and 70% of </a:t>
            </a:r>
            <a:r>
              <a:rPr lang="en-US" baseline="0" dirty="0" smtClean="0"/>
              <a:t>grassland. </a:t>
            </a:r>
            <a:endParaRPr lang="en-US" baseline="0" dirty="0" smtClean="0"/>
          </a:p>
          <a:p>
            <a:endParaRPr lang="en-US" dirty="0"/>
          </a:p>
          <a:p>
            <a:r>
              <a:rPr lang="en-US" dirty="0"/>
              <a:t>----- Meeting Notes (10/3/18 12:56) -----</a:t>
            </a:r>
          </a:p>
          <a:p>
            <a:r>
              <a:rPr lang="en-US" dirty="0"/>
              <a:t>add outline of deforested area</a:t>
            </a:r>
          </a:p>
        </p:txBody>
      </p:sp>
      <p:sp>
        <p:nvSpPr>
          <p:cNvPr id="4" name="Slide Number Placeholder 3"/>
          <p:cNvSpPr>
            <a:spLocks noGrp="1"/>
          </p:cNvSpPr>
          <p:nvPr>
            <p:ph type="sldNum" sz="quarter" idx="10"/>
          </p:nvPr>
        </p:nvSpPr>
        <p:spPr/>
        <p:txBody>
          <a:bodyPr/>
          <a:lstStyle/>
          <a:p>
            <a:fld id="{3BD6335E-4163-294E-98AA-7E713FB3E80F}" type="slidenum">
              <a:rPr lang="en-US" smtClean="0"/>
              <a:t>2</a:t>
            </a:fld>
            <a:endParaRPr lang="en-US"/>
          </a:p>
        </p:txBody>
      </p:sp>
    </p:spTree>
    <p:extLst>
      <p:ext uri="{BB962C8B-B14F-4D97-AF65-F5344CB8AC3E}">
        <p14:creationId xmlns:p14="http://schemas.microsoft.com/office/powerpoint/2010/main" val="1597380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 problem with many moving parts. There are a lot of explanatory variables that might go into the statistical model. Before I describe some of the challenges involved in tackling this problem, I’d like to motivate them by describing a conceptual decision tree that a farmer might use when they’re deciding when to plant. Overall, these constraints fall under three categories: legal constraints, economic and logistic constraints, and physical constraints. </a:t>
            </a:r>
          </a:p>
          <a:p>
            <a:endParaRPr lang="en-US" baseline="0" dirty="0" smtClean="0"/>
          </a:p>
          <a:p>
            <a:r>
              <a:rPr lang="en-US" baseline="0" dirty="0" smtClean="0"/>
              <a:t>There are two legal constraints that determine the window over which farmers can plant. They’re there to minimize the risk of failed crop and minimize the risk of a disease called soybean rust. Next we have economic and logistic constraints. Many farmers rely on credit in order to plant. </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20</a:t>
            </a:fld>
            <a:endParaRPr lang="en-US"/>
          </a:p>
        </p:txBody>
      </p:sp>
    </p:spTree>
    <p:extLst>
      <p:ext uri="{BB962C8B-B14F-4D97-AF65-F5344CB8AC3E}">
        <p14:creationId xmlns:p14="http://schemas.microsoft.com/office/powerpoint/2010/main" val="2041078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Considering all of</a:t>
            </a:r>
            <a:r>
              <a:rPr lang="en-US" baseline="0" dirty="0" smtClean="0"/>
              <a:t> the factors that go into planting date decisions, there are a couple challenges that need to be addressed. First, there are unobservable controls on planting date. Things like access to agricultural credit, availability of farm equipment, soil type, influence from neighbors can all influence planting date, but we don’t have data to describe it. Second we expect to see significant nonlinearities in planting date response. Very wet and very dry months can both cause a delay in planting. And while legal constraints apply, planting date is insensitive to climate. These are challenges that I’m hoping to address by testing out different specifications for the statistical model.</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21</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explore a few general model</a:t>
            </a:r>
            <a:r>
              <a:rPr lang="en-US" baseline="0" dirty="0" smtClean="0"/>
              <a:t> structures.</a:t>
            </a:r>
          </a:p>
          <a:p>
            <a:endParaRPr lang="en-US" baseline="0" dirty="0" smtClean="0"/>
          </a:p>
          <a:p>
            <a:r>
              <a:rPr lang="en-US" baseline="0" dirty="0" smtClean="0"/>
              <a:t>First I’ll try doing a simple OLS regression, with planting as the dependent variable and X it are the various explanatory variables for each property I, and each year t. the eta is an error term.</a:t>
            </a:r>
          </a:p>
          <a:p>
            <a:endParaRPr lang="en-US" baseline="0" dirty="0" smtClean="0"/>
          </a:p>
          <a:p>
            <a:r>
              <a:rPr lang="en-US" baseline="0" dirty="0" smtClean="0"/>
              <a:t>Next I’ll try a fixed effects regression, which is similar to OLS except that it adds in alpha, which is called a fixed effect, that can help absorb unobservable factors.</a:t>
            </a:r>
          </a:p>
          <a:p>
            <a:endParaRPr lang="en-US" baseline="0" dirty="0" smtClean="0"/>
          </a:p>
          <a:p>
            <a:r>
              <a:rPr lang="en-US" baseline="0" dirty="0" smtClean="0"/>
              <a:t>Finally, I’ll explore machine learning algorithms like random forest. The random forest is based on decision trees, and since we can expect farmers to apply a decision tree like structure in determining their plant dates, random forests might be really effective at capturing the process.</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22</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this point I’ll have fitted a bunch of different models.</a:t>
            </a:r>
            <a:r>
              <a:rPr lang="en-US" baseline="0" dirty="0" smtClean="0"/>
              <a:t> </a:t>
            </a:r>
            <a:r>
              <a:rPr lang="en-US" dirty="0" smtClean="0"/>
              <a:t>I’ll use some predefined</a:t>
            </a:r>
            <a:r>
              <a:rPr lang="en-US" baseline="0" dirty="0" smtClean="0"/>
              <a:t> model diagnostics to choose the best model to describe planting date behavior. </a:t>
            </a:r>
            <a:endParaRPr lang="en-US" dirty="0" smtClean="0"/>
          </a:p>
          <a:p>
            <a:endParaRPr lang="en-US" dirty="0" smtClean="0"/>
          </a:p>
          <a:p>
            <a:r>
              <a:rPr lang="en-US" dirty="0" smtClean="0"/>
              <a:t>The end</a:t>
            </a:r>
            <a:r>
              <a:rPr lang="en-US" baseline="0" dirty="0" smtClean="0"/>
              <a:t>point of my research will be to then input some perturbations in climate, maybe due to land use change, and use the model to calculate the corresponding change in planting date.</a:t>
            </a:r>
          </a:p>
          <a:p>
            <a:endParaRPr lang="en-US" baseline="0" dirty="0" smtClean="0"/>
          </a:p>
        </p:txBody>
      </p:sp>
      <p:sp>
        <p:nvSpPr>
          <p:cNvPr id="4" name="Slide Number Placeholder 3"/>
          <p:cNvSpPr>
            <a:spLocks noGrp="1"/>
          </p:cNvSpPr>
          <p:nvPr>
            <p:ph type="sldNum" sz="quarter" idx="10"/>
          </p:nvPr>
        </p:nvSpPr>
        <p:spPr/>
        <p:txBody>
          <a:bodyPr/>
          <a:lstStyle/>
          <a:p>
            <a:fld id="{3BD6335E-4163-294E-98AA-7E713FB3E80F}" type="slidenum">
              <a:rPr lang="en-US" smtClean="0"/>
              <a:t>23</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I’d like to conclude with a</a:t>
            </a:r>
            <a:r>
              <a:rPr lang="en-US" baseline="0" dirty="0" smtClean="0"/>
              <a:t> couple implications of this research. </a:t>
            </a:r>
            <a:r>
              <a:rPr lang="en-US" dirty="0" smtClean="0"/>
              <a:t>First,</a:t>
            </a:r>
            <a:r>
              <a:rPr lang="en-US" baseline="0" dirty="0" smtClean="0"/>
              <a:t> the statistical model that I build</a:t>
            </a:r>
            <a:r>
              <a:rPr lang="en-US" dirty="0" smtClean="0"/>
              <a:t> can predict </a:t>
            </a:r>
            <a:r>
              <a:rPr lang="en-US" dirty="0" smtClean="0"/>
              <a:t>how farmers will shift planting </a:t>
            </a:r>
            <a:r>
              <a:rPr lang="en-US" dirty="0" smtClean="0"/>
              <a:t>dates in </a:t>
            </a:r>
            <a:r>
              <a:rPr lang="en-US" dirty="0" smtClean="0"/>
              <a:t>response to anomalies in future </a:t>
            </a:r>
            <a:r>
              <a:rPr lang="en-US" dirty="0" smtClean="0"/>
              <a:t>climate, for example due to biophysical</a:t>
            </a:r>
            <a:r>
              <a:rPr lang="en-US" baseline="0" dirty="0" smtClean="0"/>
              <a:t> change</a:t>
            </a:r>
            <a:r>
              <a:rPr lang="en-US" dirty="0" smtClean="0"/>
              <a:t>. </a:t>
            </a:r>
            <a:r>
              <a:rPr lang="en-US" baseline="0" dirty="0" smtClean="0"/>
              <a:t>Finally, the planting and harvest date maps that I produce in the first section are an important input to crop models. A lot of models currently use rules of thumb for planting and harvest date, which might not be very accurate. Actual planting and harvest dates could really improve estimates of how agricultural productivity responds to climate change.</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24</a:t>
            </a:fld>
            <a:endParaRPr lang="en-US"/>
          </a:p>
        </p:txBody>
      </p:sp>
    </p:spTree>
    <p:extLst>
      <p:ext uri="{BB962C8B-B14F-4D97-AF65-F5344CB8AC3E}">
        <p14:creationId xmlns:p14="http://schemas.microsoft.com/office/powerpoint/2010/main" val="37004053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photo of how soy is harvested in Brazil, dozens of machines combing</a:t>
            </a:r>
            <a:r>
              <a:rPr lang="en-US" baseline="0" dirty="0" smtClean="0"/>
              <a:t> the landscape. It gives you a feel for what an enormous undertaking soy is in Brazil.</a:t>
            </a:r>
            <a:endParaRPr lang="en-US" dirty="0" smtClean="0"/>
          </a:p>
          <a:p>
            <a:r>
              <a:rPr lang="en-US" dirty="0" smtClean="0"/>
              <a:t>In fact,</a:t>
            </a:r>
            <a:r>
              <a:rPr lang="en-US" baseline="0" dirty="0" smtClean="0"/>
              <a:t> </a:t>
            </a:r>
            <a:r>
              <a:rPr lang="en-US" baseline="0" dirty="0" smtClean="0"/>
              <a:t>Brazil is the world’s second largest producer and exporter of </a:t>
            </a:r>
            <a:r>
              <a:rPr lang="en-US" baseline="0" dirty="0" smtClean="0"/>
              <a:t>soy, and its products provide food and animal feed around the world. So you could argue that Brazilian soy plays an important role in global </a:t>
            </a:r>
            <a:r>
              <a:rPr lang="en-US" baseline="0" dirty="0" smtClean="0"/>
              <a:t>food </a:t>
            </a:r>
            <a:r>
              <a:rPr lang="en-US" baseline="0" dirty="0" smtClean="0"/>
              <a:t>security. And by extension, global food security depends </a:t>
            </a:r>
            <a:r>
              <a:rPr lang="en-US" baseline="0" dirty="0" smtClean="0"/>
              <a:t>in part on the sensitivity of its soy production to climate change.</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26</a:t>
            </a:fld>
            <a:endParaRPr lang="en-US"/>
          </a:p>
        </p:txBody>
      </p:sp>
    </p:spTree>
    <p:extLst>
      <p:ext uri="{BB962C8B-B14F-4D97-AF65-F5344CB8AC3E}">
        <p14:creationId xmlns:p14="http://schemas.microsoft.com/office/powerpoint/2010/main" val="2982299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Trace the impact of weather fluctuations on plant/harvest dates</a:t>
            </a:r>
          </a:p>
          <a:p>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27</a:t>
            </a:fld>
            <a:endParaRPr lang="en-US"/>
          </a:p>
        </p:txBody>
      </p:sp>
    </p:spTree>
    <p:extLst>
      <p:ext uri="{BB962C8B-B14F-4D97-AF65-F5344CB8AC3E}">
        <p14:creationId xmlns:p14="http://schemas.microsoft.com/office/powerpoint/2010/main" val="2041078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Trace the impact of weather fluctuations on plant/harvest dates</a:t>
            </a:r>
          </a:p>
          <a:p>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28</a:t>
            </a:fld>
            <a:endParaRPr lang="en-US"/>
          </a:p>
        </p:txBody>
      </p:sp>
    </p:spTree>
    <p:extLst>
      <p:ext uri="{BB962C8B-B14F-4D97-AF65-F5344CB8AC3E}">
        <p14:creationId xmlns:p14="http://schemas.microsoft.com/office/powerpoint/2010/main" val="20410787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Trace the impact of weather fluctuations on plant/harvest dates</a:t>
            </a:r>
          </a:p>
          <a:p>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29</a:t>
            </a:fld>
            <a:endParaRPr lang="en-US"/>
          </a:p>
        </p:txBody>
      </p:sp>
    </p:spTree>
    <p:extLst>
      <p:ext uri="{BB962C8B-B14F-4D97-AF65-F5344CB8AC3E}">
        <p14:creationId xmlns:p14="http://schemas.microsoft.com/office/powerpoint/2010/main" val="2041078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could argue that this kind of expansion is needed. In about thirty years, it’s predicted that we’ll have 10 billion people to feed. The</a:t>
            </a:r>
            <a:r>
              <a:rPr lang="en-US" baseline="0" dirty="0" smtClean="0"/>
              <a:t> demand for meat will rise with a rising middle class. The population growth and dietary changes will cause a </a:t>
            </a:r>
            <a:r>
              <a:rPr lang="en-US" baseline="0" dirty="0" smtClean="0"/>
              <a:t>seventy percent increase in food demand by 2050.</a:t>
            </a:r>
          </a:p>
          <a:p>
            <a:r>
              <a:rPr lang="en-US" baseline="0" dirty="0" smtClean="0"/>
              <a:t>Therefore, agricultural </a:t>
            </a:r>
            <a:r>
              <a:rPr lang="en-US" baseline="0" dirty="0" smtClean="0"/>
              <a:t>production is </a:t>
            </a:r>
            <a:r>
              <a:rPr lang="en-US" baseline="0" dirty="0" smtClean="0"/>
              <a:t>expected to increase, and </a:t>
            </a:r>
            <a:r>
              <a:rPr lang="en-US" baseline="0" dirty="0" smtClean="0"/>
              <a:t>with it, probably a growth in agricultural land area. A </a:t>
            </a:r>
            <a:r>
              <a:rPr lang="en-US" baseline="0" dirty="0" smtClean="0"/>
              <a:t>disproportionate part of this growth currently occurs in the tropics, where the vast majority of new croplands are replacing </a:t>
            </a:r>
            <a:r>
              <a:rPr lang="en-US" baseline="0" dirty="0" smtClean="0"/>
              <a:t>forest.</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32</a:t>
            </a:fld>
            <a:endParaRPr lang="en-US"/>
          </a:p>
        </p:txBody>
      </p:sp>
    </p:spTree>
    <p:extLst>
      <p:ext uri="{BB962C8B-B14F-4D97-AF65-F5344CB8AC3E}">
        <p14:creationId xmlns:p14="http://schemas.microsoft.com/office/powerpoint/2010/main" val="2440881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kind of agricultural expansion might be essential to our immediate survival but it might also threaten our future.</a:t>
            </a:r>
          </a:p>
          <a:p>
            <a:endParaRPr lang="en-US" baseline="0" dirty="0" smtClean="0"/>
          </a:p>
          <a:p>
            <a:r>
              <a:rPr lang="en-US" baseline="0" dirty="0" smtClean="0"/>
              <a:t>Agricultural expansion, and the land use change associated with it, can cause climate change that ultimately reduce agricultural productivity. </a:t>
            </a:r>
          </a:p>
          <a:p>
            <a:endParaRPr lang="en-US" baseline="0" dirty="0" smtClean="0"/>
          </a:p>
          <a:p>
            <a:r>
              <a:rPr lang="en-US" baseline="0" dirty="0" smtClean="0"/>
              <a:t>There are two ways this can happen. The </a:t>
            </a:r>
            <a:r>
              <a:rPr lang="en-US" baseline="0" dirty="0" smtClean="0"/>
              <a:t>first is a scenario that we’re all familiar with. Land use change </a:t>
            </a:r>
            <a:r>
              <a:rPr lang="en-US" baseline="0" dirty="0" smtClean="0"/>
              <a:t>has directly caused </a:t>
            </a:r>
            <a:r>
              <a:rPr lang="en-US" baseline="0" dirty="0" smtClean="0"/>
              <a:t>35% of anthropogenic </a:t>
            </a:r>
            <a:r>
              <a:rPr lang="en-US" baseline="0" dirty="0" smtClean="0"/>
              <a:t>emissions since 1850, </a:t>
            </a:r>
            <a:r>
              <a:rPr lang="en-US" baseline="0" dirty="0" smtClean="0"/>
              <a:t>which increases global radiative </a:t>
            </a:r>
            <a:r>
              <a:rPr lang="en-US" baseline="0" dirty="0" smtClean="0"/>
              <a:t>forcing, which </a:t>
            </a:r>
            <a:r>
              <a:rPr lang="en-US" baseline="0" dirty="0" smtClean="0"/>
              <a:t>can intensify weather variation, and increase the likelihood of extreme and highly damaging heat waves, droughts, and flooding. All of these, of course, cause a decline in yield</a:t>
            </a:r>
            <a:r>
              <a:rPr lang="en-US" baseline="0" dirty="0" smtClean="0"/>
              <a:t>. I’m going to label as biogeochemical change.</a:t>
            </a:r>
            <a:endParaRPr lang="en-US" baseline="0" dirty="0" smtClean="0"/>
          </a:p>
          <a:p>
            <a:endParaRPr lang="en-US" baseline="0" dirty="0" smtClean="0"/>
          </a:p>
          <a:p>
            <a:r>
              <a:rPr lang="en-US" baseline="0" dirty="0" smtClean="0"/>
              <a:t>The second pathway for this ‘no win’ scenario is arguably more intense, </a:t>
            </a:r>
            <a:r>
              <a:rPr lang="en-US" baseline="0" dirty="0" smtClean="0"/>
              <a:t>especially at the local scale. </a:t>
            </a:r>
            <a:r>
              <a:rPr lang="en-US" baseline="0" dirty="0" smtClean="0"/>
              <a:t>This is the biophysical change caused by clearing native vegetation and replacing it with crops. Because the crops typically have lower albedo, lower surface roughness, and shallower roots than the vegetation that they replace, this changes energy and water fluxes, such as the net radiation at the land surface, the partitioning of energy into latent and sensible heat, and the partitioning of rainfall into runoff, soil water, and evapotranspiration. In the tropics, these shifts in the fluxes increase the temperature at the land surface, reduce rainfall, and cause a shorter rainy season. All of these lead to a decline in yield</a:t>
            </a:r>
            <a:r>
              <a:rPr lang="en-US" baseline="0" dirty="0" smtClean="0"/>
              <a:t>.</a:t>
            </a:r>
          </a:p>
          <a:p>
            <a:endParaRPr lang="en-US" baseline="0" dirty="0" smtClean="0"/>
          </a:p>
          <a:p>
            <a:r>
              <a:rPr lang="en-US" baseline="0" dirty="0" smtClean="0"/>
              <a:t>Both extreme weather and a warmer and drier average climate can contribute to a decline in agricultural yields. In short, this is ‘no </a:t>
            </a:r>
            <a:r>
              <a:rPr lang="en-US" baseline="0" dirty="0" smtClean="0"/>
              <a:t>win scenario’ because the more you deforest in the name of increasing agricultural productivity, the less productive agriculture becomes. </a:t>
            </a:r>
          </a:p>
        </p:txBody>
      </p:sp>
      <p:sp>
        <p:nvSpPr>
          <p:cNvPr id="4" name="Slide Number Placeholder 3"/>
          <p:cNvSpPr>
            <a:spLocks noGrp="1"/>
          </p:cNvSpPr>
          <p:nvPr>
            <p:ph type="sldNum" sz="quarter" idx="10"/>
          </p:nvPr>
        </p:nvSpPr>
        <p:spPr/>
        <p:txBody>
          <a:bodyPr/>
          <a:lstStyle/>
          <a:p>
            <a:fld id="{3BD6335E-4163-294E-98AA-7E713FB3E80F}" type="slidenum">
              <a:rPr lang="en-US" smtClean="0"/>
              <a:t>3</a:t>
            </a:fld>
            <a:endParaRPr lang="en-US"/>
          </a:p>
        </p:txBody>
      </p:sp>
    </p:spTree>
    <p:extLst>
      <p:ext uri="{BB962C8B-B14F-4D97-AF65-F5344CB8AC3E}">
        <p14:creationId xmlns:p14="http://schemas.microsoft.com/office/powerpoint/2010/main" val="1159952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Climate change impacts soy productivity both directly and indirectly.</a:t>
            </a:r>
          </a:p>
          <a:p>
            <a:endParaRPr lang="en-US" dirty="0" smtClean="0"/>
          </a:p>
          <a:p>
            <a:r>
              <a:rPr lang="en-US" dirty="0" smtClean="0"/>
              <a:t>Fluctuations in solar radiation, water availability, and temperature during crop growth directly affect yields. However, much of the damage inflicted by climate change may appear indirectly as a shift in the growing season itself.</a:t>
            </a:r>
            <a:r>
              <a:rPr lang="en-US" baseline="0" dirty="0" smtClean="0"/>
              <a:t> </a:t>
            </a:r>
            <a:r>
              <a:rPr lang="en-US" baseline="0" dirty="0" smtClean="0"/>
              <a:t>Here’s a look at a year under normal climate conditions. We typically begin the crop year on August 1, which is usually in the middle of the dry season. Around October and November, the wet season will begin. Let’s say the optimal planting date, the date that maximizes yield, is at the start of the wet season. The crop is planted, and after maybe four months, it’s harvested. The time between the plant date and harvest date is then the crop window.</a:t>
            </a:r>
          </a:p>
          <a:p>
            <a:endParaRPr lang="en-US" baseline="0" dirty="0" smtClean="0"/>
          </a:p>
          <a:p>
            <a:r>
              <a:rPr lang="en-US" baseline="0" dirty="0" smtClean="0"/>
              <a:t>That’s under normal climate conditions. Now what if climate changes due to land use change? In Brazil, it’s been shown that the dry season will get longer, the wet season will get shorter and warmer. Now perhaps the planting date is forced to be later, and therefore is less than optimal. When temperatures climb, crops develop and become mature faster, so the harvest date might come sooner than four months after the planting date. A shorter crop window usually means less time to accumulate biomass, which then leads to lower yields.</a:t>
            </a:r>
          </a:p>
          <a:p>
            <a:endParaRPr lang="en-US" baseline="0" dirty="0" smtClean="0"/>
          </a:p>
          <a:p>
            <a:r>
              <a:rPr lang="en-US" baseline="0" dirty="0" smtClean="0"/>
              <a:t>So, crop timing decisions are a central piece to understanding agriculture’s sensitivity to climate change. </a:t>
            </a:r>
          </a:p>
        </p:txBody>
      </p:sp>
      <p:sp>
        <p:nvSpPr>
          <p:cNvPr id="4" name="Slide Number Placeholder 3"/>
          <p:cNvSpPr>
            <a:spLocks noGrp="1"/>
          </p:cNvSpPr>
          <p:nvPr>
            <p:ph type="sldNum" sz="quarter" idx="10"/>
          </p:nvPr>
        </p:nvSpPr>
        <p:spPr/>
        <p:txBody>
          <a:bodyPr/>
          <a:lstStyle/>
          <a:p>
            <a:fld id="{3BD6335E-4163-294E-98AA-7E713FB3E80F}" type="slidenum">
              <a:rPr lang="en-US" smtClean="0"/>
              <a:t>33</a:t>
            </a:fld>
            <a:endParaRPr lang="en-US"/>
          </a:p>
        </p:txBody>
      </p:sp>
    </p:spTree>
    <p:extLst>
      <p:ext uri="{BB962C8B-B14F-4D97-AF65-F5344CB8AC3E}">
        <p14:creationId xmlns:p14="http://schemas.microsoft.com/office/powerpoint/2010/main" val="4134182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what this calibration looks like. The blue again, is EVI, for another pixel this time. The red stars</a:t>
            </a:r>
            <a:r>
              <a:rPr lang="en-US" baseline="0" dirty="0" smtClean="0"/>
              <a:t> mark the actual start and end of planting in that year. They span a lot of dates because the properties can be huge, and it takes a lot of time to plant. And similarly, the purple stars mark the actual start and end of harvest in that year. The red square is the calibrated planting date, and the purple square is the calibrated harvest date. So the goal for calibration is to come up with a function of peak and </a:t>
            </a:r>
            <a:r>
              <a:rPr lang="en-US" baseline="0" dirty="0" err="1" smtClean="0"/>
              <a:t>greenup</a:t>
            </a:r>
            <a:r>
              <a:rPr lang="en-US" baseline="0" dirty="0" smtClean="0"/>
              <a:t> date that will get as many of these squares in between the stars as possible.</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34</a:t>
            </a:fld>
            <a:endParaRPr lang="en-US"/>
          </a:p>
        </p:txBody>
      </p:sp>
    </p:spTree>
    <p:extLst>
      <p:ext uri="{BB962C8B-B14F-4D97-AF65-F5344CB8AC3E}">
        <p14:creationId xmlns:p14="http://schemas.microsoft.com/office/powerpoint/2010/main" val="567970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look at the performance of my plant date and harvest estimates relative</a:t>
            </a:r>
            <a:r>
              <a:rPr lang="en-US" baseline="0" dirty="0" smtClean="0"/>
              <a:t> to my calibration dataset. In both of these plots, we have my estimate on the y axis and the reported date on the x axis. The blue dots represent the soy properties, and the black lines represent errors of 16 days. You can see that most of the estimates are good, but some are quite far off. So there’s quite a bit of room for improvement.</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35</a:t>
            </a:fld>
            <a:endParaRPr lang="en-US"/>
          </a:p>
        </p:txBody>
      </p:sp>
    </p:spTree>
    <p:extLst>
      <p:ext uri="{BB962C8B-B14F-4D97-AF65-F5344CB8AC3E}">
        <p14:creationId xmlns:p14="http://schemas.microsoft.com/office/powerpoint/2010/main" val="2360770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to conclude</a:t>
            </a:r>
            <a:r>
              <a:rPr lang="en-US" baseline="0" dirty="0" smtClean="0"/>
              <a:t> this section of the talk, I’d like to </a:t>
            </a:r>
            <a:r>
              <a:rPr lang="en-US" dirty="0" smtClean="0"/>
              <a:t>summarize how I’m proposing</a:t>
            </a:r>
            <a:r>
              <a:rPr lang="en-US" baseline="0" dirty="0" smtClean="0"/>
              <a:t> to estimate planting and harvest dates using the remotely sensed products. A fused dataset of Landsat and </a:t>
            </a:r>
            <a:r>
              <a:rPr lang="en-US" baseline="0" dirty="0" err="1" smtClean="0"/>
              <a:t>Modis</a:t>
            </a:r>
            <a:r>
              <a:rPr lang="en-US" baseline="0" dirty="0" smtClean="0"/>
              <a:t> will give me an estimate of the peak time. It will also give me a window of time over which Sentinel backscatter will be linearly related to vegetation index. I’m going to estimate the </a:t>
            </a:r>
            <a:r>
              <a:rPr lang="en-US" baseline="0" dirty="0" err="1" smtClean="0"/>
              <a:t>greenup</a:t>
            </a:r>
            <a:r>
              <a:rPr lang="en-US" baseline="0" dirty="0" smtClean="0"/>
              <a:t> date within this window of time with Sentinel backscatter. </a:t>
            </a:r>
          </a:p>
          <a:p>
            <a:endParaRPr lang="en-US" baseline="0" dirty="0" smtClean="0"/>
          </a:p>
          <a:p>
            <a:r>
              <a:rPr lang="en-US" baseline="0" dirty="0" smtClean="0"/>
              <a:t>My calibration dataset will allow me to take the </a:t>
            </a:r>
            <a:r>
              <a:rPr lang="en-US" baseline="0" dirty="0" err="1" smtClean="0"/>
              <a:t>greenup</a:t>
            </a:r>
            <a:r>
              <a:rPr lang="en-US" baseline="0" dirty="0" smtClean="0"/>
              <a:t> and peak dates and turn them into planting and harvest dates. The outcome will be a 30m resolution maps of planting and harvest dates of soy, from 2003 to 2017.</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36</a:t>
            </a:fld>
            <a:endParaRPr lang="en-US"/>
          </a:p>
        </p:txBody>
      </p:sp>
    </p:spTree>
    <p:extLst>
      <p:ext uri="{BB962C8B-B14F-4D97-AF65-F5344CB8AC3E}">
        <p14:creationId xmlns:p14="http://schemas.microsoft.com/office/powerpoint/2010/main" val="19272037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Considering all of</a:t>
            </a:r>
            <a:r>
              <a:rPr lang="en-US" baseline="0" dirty="0" smtClean="0"/>
              <a:t> the factors that go into planting date decisions, there are a couple challenges that need to be addressed. First, there are unobservable controls on planting date. Things like access to agricultural credit, availability of farm equipment, soil type, influence from neighbors, interaction with local agricultural extensions can all influence planting date, but we don’t have data to describe it. Second we expect to see significant nonlinearities in planting date response. Very wet and very dry months can both cause a delay in planting. And while legal constraints apply, planting date is insensitive to climate.</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37</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38</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Exploratory</a:t>
            </a:r>
            <a:r>
              <a:rPr lang="en-US" baseline="0" dirty="0" smtClean="0"/>
              <a:t> data analysis can help in tackling these issues. The first thing I’m going to do is make a series of scatterplots with plant date on the y axis and each of the potential drivers of plant date on the x axis. All soy is going to be included. This will tell me if, overall, planting date response to each explanatory variable is linear, nonlinear, or if there’s no relationship.</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39</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I’m going to divide Brazil into regions, create these scatterplots for each region, and compare what these</a:t>
            </a:r>
            <a:r>
              <a:rPr lang="en-US" baseline="0" dirty="0" smtClean="0"/>
              <a:t> scatterplots look like over various regions.  If they look different, it means that something related to the location of these regions is causing plant date to respond differently to the explanatory variables.</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40</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many</a:t>
            </a:r>
            <a:r>
              <a:rPr lang="en-US" baseline="0" dirty="0" smtClean="0"/>
              <a:t> other factors I can explore. I can compare the scatterplots for irrigated versus non irrigated properties.</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41</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42</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conclusion </a:t>
            </a:r>
            <a:r>
              <a:rPr lang="en-US" dirty="0" smtClean="0"/>
              <a:t>here is </a:t>
            </a:r>
            <a:r>
              <a:rPr lang="en-US" baseline="0" dirty="0" smtClean="0"/>
              <a:t>that keeping forests around can improve </a:t>
            </a:r>
            <a:r>
              <a:rPr lang="en-US" baseline="0" dirty="0" smtClean="0"/>
              <a:t>agricultural productivity </a:t>
            </a:r>
            <a:r>
              <a:rPr lang="en-US" baseline="0" dirty="0" smtClean="0"/>
              <a:t>because forests provide climate </a:t>
            </a:r>
            <a:r>
              <a:rPr lang="en-US" baseline="0" dirty="0" smtClean="0"/>
              <a:t>regulation services. Without them, crops experience a hotter, drier, less predictable, less hospitable climate.</a:t>
            </a:r>
            <a:endParaRPr lang="en-US" dirty="0" smtClean="0"/>
          </a:p>
          <a:p>
            <a:r>
              <a:rPr lang="en-US" dirty="0" smtClean="0"/>
              <a:t>However</a:t>
            </a:r>
            <a:r>
              <a:rPr lang="en-US" dirty="0" smtClean="0"/>
              <a:t>, this service isn’t spatially homogenous. The</a:t>
            </a:r>
            <a:r>
              <a:rPr lang="en-US" baseline="0" dirty="0" smtClean="0"/>
              <a:t> ability of forest to maintain cool temperatures is especially strong in tropical forests and savannas, so it’s important to make this a focus of study.</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4</a:t>
            </a:fld>
            <a:endParaRPr lang="en-US"/>
          </a:p>
        </p:txBody>
      </p:sp>
    </p:spTree>
    <p:extLst>
      <p:ext uri="{BB962C8B-B14F-4D97-AF65-F5344CB8AC3E}">
        <p14:creationId xmlns:p14="http://schemas.microsoft.com/office/powerpoint/2010/main" val="22087055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compare the scatterplots for areas that typically see a</a:t>
            </a:r>
            <a:r>
              <a:rPr lang="en-US" baseline="0" dirty="0" smtClean="0"/>
              <a:t> late wet season versus an early wet season.</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43</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can compare scatterplots for properties that are large versus ones that are small, because maybe the size of the property can tell me something about their access to agricultural credit or to farming equipment.</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44</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I can look at the persistence of spatial trends</a:t>
            </a:r>
            <a:r>
              <a:rPr lang="en-US" baseline="0" dirty="0" smtClean="0"/>
              <a:t> over time.</a:t>
            </a:r>
            <a:endParaRPr lang="en-US" dirty="0" smtClean="0"/>
          </a:p>
          <a:p>
            <a:r>
              <a:rPr lang="en-US" dirty="0" smtClean="0"/>
              <a:t>You’ll notice that certain regions in the northeast</a:t>
            </a:r>
            <a:r>
              <a:rPr lang="en-US" baseline="0" dirty="0" smtClean="0"/>
              <a:t> and the south have consistent planting dates but presumably they experience different climate from year to year.</a:t>
            </a:r>
          </a:p>
          <a:p>
            <a:r>
              <a:rPr lang="en-US" baseline="0" dirty="0" smtClean="0"/>
              <a:t>Areas in the central region have changing planting date over time.</a:t>
            </a:r>
          </a:p>
          <a:p>
            <a:r>
              <a:rPr lang="en-US" baseline="0" dirty="0" smtClean="0"/>
              <a:t>The persistence of these spatial patterns can tell us something about the relative importance of time-invariant local characteristics versus time-varying climate to planting date.</a:t>
            </a:r>
          </a:p>
        </p:txBody>
      </p:sp>
      <p:sp>
        <p:nvSpPr>
          <p:cNvPr id="4" name="Slide Number Placeholder 3"/>
          <p:cNvSpPr>
            <a:spLocks noGrp="1"/>
          </p:cNvSpPr>
          <p:nvPr>
            <p:ph type="sldNum" sz="quarter" idx="10"/>
          </p:nvPr>
        </p:nvSpPr>
        <p:spPr/>
        <p:txBody>
          <a:bodyPr/>
          <a:lstStyle/>
          <a:p>
            <a:fld id="{3BD6335E-4163-294E-98AA-7E713FB3E80F}" type="slidenum">
              <a:rPr lang="en-US" smtClean="0"/>
              <a:t>45</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model addresses the three</a:t>
            </a:r>
            <a:r>
              <a:rPr lang="en-US" baseline="0" dirty="0" smtClean="0"/>
              <a:t> challenges differently.</a:t>
            </a:r>
          </a:p>
          <a:p>
            <a:endParaRPr lang="en-US" baseline="0" dirty="0" smtClean="0"/>
          </a:p>
        </p:txBody>
      </p:sp>
      <p:sp>
        <p:nvSpPr>
          <p:cNvPr id="4" name="Slide Number Placeholder 3"/>
          <p:cNvSpPr>
            <a:spLocks noGrp="1"/>
          </p:cNvSpPr>
          <p:nvPr>
            <p:ph type="sldNum" sz="quarter" idx="10"/>
          </p:nvPr>
        </p:nvSpPr>
        <p:spPr/>
        <p:txBody>
          <a:bodyPr/>
          <a:lstStyle/>
          <a:p>
            <a:fld id="{3BD6335E-4163-294E-98AA-7E713FB3E80F}" type="slidenum">
              <a:rPr lang="en-US" smtClean="0"/>
              <a:t>46</a:t>
            </a:fld>
            <a:endParaRPr lang="en-US"/>
          </a:p>
        </p:txBody>
      </p:sp>
    </p:spTree>
    <p:extLst>
      <p:ext uri="{BB962C8B-B14F-4D97-AF65-F5344CB8AC3E}">
        <p14:creationId xmlns:p14="http://schemas.microsoft.com/office/powerpoint/2010/main" val="2010209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Within the tropics, Brazil’s agricultural sector</a:t>
            </a:r>
            <a:r>
              <a:rPr lang="en-US" baseline="0" dirty="0" smtClean="0"/>
              <a:t> </a:t>
            </a:r>
            <a:r>
              <a:rPr lang="en-US" dirty="0" smtClean="0"/>
              <a:t>is simultaneously</a:t>
            </a:r>
            <a:r>
              <a:rPr lang="en-US" baseline="0" dirty="0" smtClean="0"/>
              <a:t> </a:t>
            </a:r>
            <a:r>
              <a:rPr lang="en-US" dirty="0" smtClean="0"/>
              <a:t>an enormous</a:t>
            </a:r>
            <a:r>
              <a:rPr lang="en-US" baseline="0" dirty="0" smtClean="0"/>
              <a:t> driver of climate change and also especially vulnerable to the effects of that change. In the past few decades, it has experienced some of the world’s highest deforestation rates, driven primarily by cattle ranching and soy expansion.</a:t>
            </a:r>
          </a:p>
          <a:p>
            <a:r>
              <a:rPr lang="en-US" baseline="0" dirty="0" smtClean="0"/>
              <a:t>In </a:t>
            </a:r>
            <a:r>
              <a:rPr lang="en-US" baseline="0" dirty="0" smtClean="0"/>
              <a:t>heavily planted parts of Brazil (</a:t>
            </a:r>
            <a:r>
              <a:rPr lang="en-US" baseline="0" dirty="0" err="1" smtClean="0"/>
              <a:t>Cerrado</a:t>
            </a:r>
            <a:r>
              <a:rPr lang="en-US" baseline="0" dirty="0" smtClean="0"/>
              <a:t>), deforestation has already contributed to a one-month reduction in the duration </a:t>
            </a:r>
            <a:r>
              <a:rPr lang="en-US" baseline="0" dirty="0" smtClean="0"/>
              <a:t>of </a:t>
            </a:r>
            <a:r>
              <a:rPr lang="en-US" baseline="0" dirty="0" smtClean="0"/>
              <a:t>the wet </a:t>
            </a:r>
            <a:r>
              <a:rPr lang="en-US" baseline="0" dirty="0" smtClean="0"/>
              <a:t>season. The shorter wet season is especially bad news for </a:t>
            </a:r>
            <a:r>
              <a:rPr lang="en-US" baseline="0" dirty="0" err="1" smtClean="0"/>
              <a:t>rainfed</a:t>
            </a:r>
            <a:r>
              <a:rPr lang="en-US" baseline="0" dirty="0" smtClean="0"/>
              <a:t> agriculture, like soybean, which rely on rainfall at the right times of the year.</a:t>
            </a:r>
          </a:p>
        </p:txBody>
      </p:sp>
      <p:sp>
        <p:nvSpPr>
          <p:cNvPr id="4" name="Slide Number Placeholder 3"/>
          <p:cNvSpPr>
            <a:spLocks noGrp="1"/>
          </p:cNvSpPr>
          <p:nvPr>
            <p:ph type="sldNum" sz="quarter" idx="10"/>
          </p:nvPr>
        </p:nvSpPr>
        <p:spPr/>
        <p:txBody>
          <a:bodyPr/>
          <a:lstStyle/>
          <a:p>
            <a:fld id="{3BD6335E-4163-294E-98AA-7E713FB3E80F}" type="slidenum">
              <a:rPr lang="en-US" smtClean="0"/>
              <a:t>5</a:t>
            </a:fld>
            <a:endParaRPr lang="en-US"/>
          </a:p>
        </p:txBody>
      </p:sp>
    </p:spTree>
    <p:extLst>
      <p:ext uri="{BB962C8B-B14F-4D97-AF65-F5344CB8AC3E}">
        <p14:creationId xmlns:p14="http://schemas.microsoft.com/office/powerpoint/2010/main" val="207434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suspect that planting and harvest date decisions are a part of this whole picture of how land use change causes climate change, causing a decrease in agricultural productivity. If the planting date is forced to be later because the wet season comes later, productivity might be less than optimal.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my research, I’d like to propose two hypothesis: first, that we can estimate planting and harvest dates with the help of remotely sensed data. Second, climate variables exert a control on crop timing, and we can uncover this with statistical analysis.</a:t>
            </a:r>
          </a:p>
        </p:txBody>
      </p:sp>
      <p:sp>
        <p:nvSpPr>
          <p:cNvPr id="4" name="Slide Number Placeholder 3"/>
          <p:cNvSpPr>
            <a:spLocks noGrp="1"/>
          </p:cNvSpPr>
          <p:nvPr>
            <p:ph type="sldNum" sz="quarter" idx="10"/>
          </p:nvPr>
        </p:nvSpPr>
        <p:spPr/>
        <p:txBody>
          <a:bodyPr/>
          <a:lstStyle/>
          <a:p>
            <a:fld id="{3BD6335E-4163-294E-98AA-7E713FB3E80F}" type="slidenum">
              <a:rPr lang="en-US" smtClean="0"/>
              <a:t>6</a:t>
            </a:fld>
            <a:endParaRPr lang="en-US"/>
          </a:p>
        </p:txBody>
      </p:sp>
    </p:spTree>
    <p:extLst>
      <p:ext uri="{BB962C8B-B14F-4D97-AF65-F5344CB8AC3E}">
        <p14:creationId xmlns:p14="http://schemas.microsoft.com/office/powerpoint/2010/main" val="4065357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rest of my presentation, I’m going to walk through these two research</a:t>
            </a:r>
            <a:r>
              <a:rPr lang="en-US" baseline="0" dirty="0" smtClean="0"/>
              <a:t> questions in detail. </a:t>
            </a:r>
          </a:p>
          <a:p>
            <a:endParaRPr lang="en-US" baseline="0" dirty="0" smtClean="0"/>
          </a:p>
          <a:p>
            <a:r>
              <a:rPr lang="en-US" baseline="0" dirty="0" smtClean="0"/>
              <a:t>The first research task is to estimate field scale information about planting and harvest dates. This is necessary because field </a:t>
            </a:r>
            <a:r>
              <a:rPr lang="en-US" baseline="0" dirty="0" smtClean="0"/>
              <a:t>scale data over Brazil are scarce. Data collection requires extensive survey work, and it’s impractical at scale. </a:t>
            </a:r>
            <a:r>
              <a:rPr lang="en-US" baseline="0" dirty="0" smtClean="0"/>
              <a:t>Fortunately, there’s </a:t>
            </a:r>
            <a:r>
              <a:rPr lang="en-US" baseline="0" dirty="0" smtClean="0"/>
              <a:t>a </a:t>
            </a:r>
            <a:r>
              <a:rPr lang="en-US" baseline="0" dirty="0" smtClean="0"/>
              <a:t>rich variety of </a:t>
            </a:r>
            <a:r>
              <a:rPr lang="en-US" baseline="0" dirty="0" smtClean="0"/>
              <a:t>information that we can get from remotely sensed images. </a:t>
            </a:r>
            <a:r>
              <a:rPr lang="en-US" baseline="0" dirty="0" smtClean="0"/>
              <a:t>I’m </a:t>
            </a:r>
            <a:r>
              <a:rPr lang="en-US" baseline="0" dirty="0" smtClean="0"/>
              <a:t>going to begin by describing my </a:t>
            </a:r>
            <a:r>
              <a:rPr lang="en-US" baseline="0" dirty="0" err="1" smtClean="0"/>
              <a:t>timeseries</a:t>
            </a:r>
            <a:r>
              <a:rPr lang="en-US" baseline="0" dirty="0" smtClean="0"/>
              <a:t> analysis method and show you some preliminary results from one data set, MODIS. </a:t>
            </a:r>
            <a:r>
              <a:rPr lang="en-US" baseline="0" dirty="0" smtClean="0"/>
              <a:t>Next, I’m going to describe my planned work on </a:t>
            </a:r>
            <a:r>
              <a:rPr lang="en-US" baseline="0" dirty="0" smtClean="0"/>
              <a:t>incorporating more </a:t>
            </a:r>
            <a:r>
              <a:rPr lang="en-US" baseline="0" dirty="0" smtClean="0"/>
              <a:t>information from </a:t>
            </a:r>
            <a:r>
              <a:rPr lang="en-US" baseline="0" dirty="0" smtClean="0"/>
              <a:t>additional </a:t>
            </a:r>
            <a:r>
              <a:rPr lang="en-US" baseline="0" dirty="0" smtClean="0"/>
              <a:t>remotely sensed sources – specifically, </a:t>
            </a:r>
            <a:r>
              <a:rPr lang="en-US" baseline="0" dirty="0" smtClean="0"/>
              <a:t>Landsat </a:t>
            </a:r>
            <a:r>
              <a:rPr lang="en-US" baseline="0" dirty="0" smtClean="0"/>
              <a:t>and Sentinel – because each comes with unique </a:t>
            </a:r>
            <a:r>
              <a:rPr lang="en-US" baseline="0" dirty="0" smtClean="0"/>
              <a:t>advantages and disadvantages. </a:t>
            </a:r>
            <a:endParaRPr lang="en-US" baseline="0" dirty="0" smtClean="0"/>
          </a:p>
          <a:p>
            <a:endParaRPr lang="en-US" baseline="0" dirty="0" smtClean="0"/>
          </a:p>
          <a:p>
            <a:r>
              <a:rPr lang="en-US" baseline="0" dirty="0" smtClean="0"/>
              <a:t>The second research task is to define the strength of the climate controls on timing decisions. I’d like to see whether changes in weather variables actually causes a change in crop timing. In this section, I’ll describe the statistical methods that will help me relate historical variations in timing decisions to their climate controls.</a:t>
            </a:r>
          </a:p>
        </p:txBody>
      </p:sp>
      <p:sp>
        <p:nvSpPr>
          <p:cNvPr id="4" name="Slide Number Placeholder 3"/>
          <p:cNvSpPr>
            <a:spLocks noGrp="1"/>
          </p:cNvSpPr>
          <p:nvPr>
            <p:ph type="sldNum" sz="quarter" idx="10"/>
          </p:nvPr>
        </p:nvSpPr>
        <p:spPr/>
        <p:txBody>
          <a:bodyPr/>
          <a:lstStyle/>
          <a:p>
            <a:fld id="{3BD6335E-4163-294E-98AA-7E713FB3E80F}" type="slidenum">
              <a:rPr lang="en-US" smtClean="0"/>
              <a:t>7</a:t>
            </a:fld>
            <a:endParaRPr lang="en-US"/>
          </a:p>
        </p:txBody>
      </p:sp>
    </p:spTree>
    <p:extLst>
      <p:ext uri="{BB962C8B-B14F-4D97-AF65-F5344CB8AC3E}">
        <p14:creationId xmlns:p14="http://schemas.microsoft.com/office/powerpoint/2010/main" val="33715970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Coming back to the first task to estimate crop timing, I’m going to rely on the fact that remotely sensed information changes over time in response to the greenness</a:t>
            </a:r>
            <a:r>
              <a:rPr lang="en-US" baseline="0" dirty="0" smtClean="0"/>
              <a:t> of the land surface. In general, surface </a:t>
            </a:r>
            <a:r>
              <a:rPr lang="en-US" baseline="0" dirty="0" err="1" smtClean="0"/>
              <a:t>reflectances</a:t>
            </a:r>
            <a:r>
              <a:rPr lang="en-US" baseline="0" dirty="0" smtClean="0"/>
              <a:t> detected by a sensor can be turned into a vegetation index, which is a measure of the greenness, or leaf area, of the plants. </a:t>
            </a:r>
            <a:r>
              <a:rPr lang="en-US" dirty="0" smtClean="0"/>
              <a:t>Soy </a:t>
            </a:r>
            <a:r>
              <a:rPr lang="en-US" dirty="0" smtClean="0"/>
              <a:t>emerges from the soil a few weeks after planting and begins to accumulate biomass, reaching a peak in </a:t>
            </a:r>
            <a:r>
              <a:rPr lang="en-US" dirty="0" smtClean="0"/>
              <a:t>the middle of the crop</a:t>
            </a:r>
            <a:r>
              <a:rPr lang="en-US" baseline="0" dirty="0" smtClean="0"/>
              <a:t> window, and then declining as the plant reaches maturity. </a:t>
            </a:r>
            <a:r>
              <a:rPr lang="en-US" dirty="0" smtClean="0"/>
              <a:t>Vegetation indices </a:t>
            </a:r>
            <a:r>
              <a:rPr lang="en-US" dirty="0" smtClean="0"/>
              <a:t>can closely follow this </a:t>
            </a:r>
            <a:r>
              <a:rPr lang="en-US" dirty="0" smtClean="0"/>
              <a:t>progression.</a:t>
            </a:r>
            <a:endParaRPr lang="en-US" dirty="0" smtClean="0"/>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8</a:t>
            </a:fld>
            <a:endParaRPr lang="en-US"/>
          </a:p>
        </p:txBody>
      </p:sp>
    </p:spTree>
    <p:extLst>
      <p:ext uri="{BB962C8B-B14F-4D97-AF65-F5344CB8AC3E}">
        <p14:creationId xmlns:p14="http://schemas.microsoft.com/office/powerpoint/2010/main" val="377489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Here’s </a:t>
            </a:r>
            <a:r>
              <a:rPr lang="en-US" dirty="0" smtClean="0"/>
              <a:t>an example of </a:t>
            </a:r>
            <a:r>
              <a:rPr lang="en-US" dirty="0" smtClean="0"/>
              <a:t>how</a:t>
            </a:r>
            <a:r>
              <a:rPr lang="en-US" baseline="0" dirty="0" smtClean="0"/>
              <a:t> a vegetation index, in this case EVI, changes over time for a soy pixel. The </a:t>
            </a:r>
            <a:r>
              <a:rPr lang="en-US" baseline="0" dirty="0" smtClean="0"/>
              <a:t>blue is the raw data, filtered for clouds. </a:t>
            </a:r>
            <a:r>
              <a:rPr lang="en-US" baseline="0" dirty="0" smtClean="0"/>
              <a:t>So you’ll notice some missing data points. You </a:t>
            </a:r>
            <a:r>
              <a:rPr lang="en-US" baseline="0" dirty="0" smtClean="0"/>
              <a:t>can see that the </a:t>
            </a:r>
            <a:r>
              <a:rPr lang="en-US" baseline="0" dirty="0" err="1" smtClean="0"/>
              <a:t>timeseries</a:t>
            </a:r>
            <a:r>
              <a:rPr lang="en-US" baseline="0" dirty="0" smtClean="0"/>
              <a:t> is quite noisy, so the red is the result of a moving average window</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3BD6335E-4163-294E-98AA-7E713FB3E80F}" type="slidenum">
              <a:rPr lang="en-US" smtClean="0"/>
              <a:t>9</a:t>
            </a:fld>
            <a:endParaRPr lang="en-US"/>
          </a:p>
        </p:txBody>
      </p:sp>
    </p:spTree>
    <p:extLst>
      <p:ext uri="{BB962C8B-B14F-4D97-AF65-F5344CB8AC3E}">
        <p14:creationId xmlns:p14="http://schemas.microsoft.com/office/powerpoint/2010/main" val="3774899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58E207-24B6-DA43-8AC0-31DB0BCB34BF}" type="datetime1">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E1DD4-46B3-2A45-8695-7DF7878C2BC6}" type="slidenum">
              <a:rPr lang="en-US" smtClean="0"/>
              <a:t>‹#›</a:t>
            </a:fld>
            <a:endParaRPr lang="en-US"/>
          </a:p>
        </p:txBody>
      </p:sp>
    </p:spTree>
    <p:extLst>
      <p:ext uri="{BB962C8B-B14F-4D97-AF65-F5344CB8AC3E}">
        <p14:creationId xmlns:p14="http://schemas.microsoft.com/office/powerpoint/2010/main" val="2899149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DB8E3B4-9AAF-E04F-AB40-D3D548BC7EDC}" type="datetime1">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E1DD4-46B3-2A45-8695-7DF7878C2BC6}" type="slidenum">
              <a:rPr lang="en-US" smtClean="0"/>
              <a:t>‹#›</a:t>
            </a:fld>
            <a:endParaRPr lang="en-US"/>
          </a:p>
        </p:txBody>
      </p:sp>
    </p:spTree>
    <p:extLst>
      <p:ext uri="{BB962C8B-B14F-4D97-AF65-F5344CB8AC3E}">
        <p14:creationId xmlns:p14="http://schemas.microsoft.com/office/powerpoint/2010/main" val="4185786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B9EDF5B-4E6A-7A4A-927B-DDEA48DB3C02}" type="datetime1">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E1DD4-46B3-2A45-8695-7DF7878C2BC6}" type="slidenum">
              <a:rPr lang="en-US" smtClean="0"/>
              <a:t>‹#›</a:t>
            </a:fld>
            <a:endParaRPr lang="en-US"/>
          </a:p>
        </p:txBody>
      </p:sp>
    </p:spTree>
    <p:extLst>
      <p:ext uri="{BB962C8B-B14F-4D97-AF65-F5344CB8AC3E}">
        <p14:creationId xmlns:p14="http://schemas.microsoft.com/office/powerpoint/2010/main" val="3963008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DFA7B0-293F-FD40-A028-1F6A3A72AACB}" type="datetime1">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E1DD4-46B3-2A45-8695-7DF7878C2BC6}" type="slidenum">
              <a:rPr lang="en-US" smtClean="0"/>
              <a:t>‹#›</a:t>
            </a:fld>
            <a:endParaRPr lang="en-US"/>
          </a:p>
        </p:txBody>
      </p:sp>
    </p:spTree>
    <p:extLst>
      <p:ext uri="{BB962C8B-B14F-4D97-AF65-F5344CB8AC3E}">
        <p14:creationId xmlns:p14="http://schemas.microsoft.com/office/powerpoint/2010/main" val="2114441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1F2413A-675E-9B41-96C1-2C0382E6D4FA}" type="datetime1">
              <a:rPr lang="en-US" smtClean="0"/>
              <a:t>9/25/18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FE1DD4-46B3-2A45-8695-7DF7878C2BC6}" type="slidenum">
              <a:rPr lang="en-US" smtClean="0"/>
              <a:t>‹#›</a:t>
            </a:fld>
            <a:endParaRPr lang="en-US"/>
          </a:p>
        </p:txBody>
      </p:sp>
    </p:spTree>
    <p:extLst>
      <p:ext uri="{BB962C8B-B14F-4D97-AF65-F5344CB8AC3E}">
        <p14:creationId xmlns:p14="http://schemas.microsoft.com/office/powerpoint/2010/main" val="837183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8A43C0-B5A5-6149-BCDF-1B9488E677BE}" type="datetime1">
              <a:rPr lang="en-US" smtClean="0"/>
              <a:t>9/25/18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FE1DD4-46B3-2A45-8695-7DF7878C2BC6}" type="slidenum">
              <a:rPr lang="en-US" smtClean="0"/>
              <a:t>‹#›</a:t>
            </a:fld>
            <a:endParaRPr lang="en-US"/>
          </a:p>
        </p:txBody>
      </p:sp>
    </p:spTree>
    <p:extLst>
      <p:ext uri="{BB962C8B-B14F-4D97-AF65-F5344CB8AC3E}">
        <p14:creationId xmlns:p14="http://schemas.microsoft.com/office/powerpoint/2010/main" val="2433055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8664F8-5753-3F40-8514-9BF466F9345F}" type="datetime1">
              <a:rPr lang="en-US" smtClean="0"/>
              <a:t>9/25/18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FE1DD4-46B3-2A45-8695-7DF7878C2BC6}" type="slidenum">
              <a:rPr lang="en-US" smtClean="0"/>
              <a:t>‹#›</a:t>
            </a:fld>
            <a:endParaRPr lang="en-US"/>
          </a:p>
        </p:txBody>
      </p:sp>
    </p:spTree>
    <p:extLst>
      <p:ext uri="{BB962C8B-B14F-4D97-AF65-F5344CB8AC3E}">
        <p14:creationId xmlns:p14="http://schemas.microsoft.com/office/powerpoint/2010/main" val="1608926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FE1C9AD-1D84-8141-A6BC-5BF28702E84A}" type="datetime1">
              <a:rPr lang="en-US" smtClean="0"/>
              <a:t>9/25/18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FE1DD4-46B3-2A45-8695-7DF7878C2BC6}" type="slidenum">
              <a:rPr lang="en-US" smtClean="0"/>
              <a:t>‹#›</a:t>
            </a:fld>
            <a:endParaRPr lang="en-US"/>
          </a:p>
        </p:txBody>
      </p:sp>
    </p:spTree>
    <p:extLst>
      <p:ext uri="{BB962C8B-B14F-4D97-AF65-F5344CB8AC3E}">
        <p14:creationId xmlns:p14="http://schemas.microsoft.com/office/powerpoint/2010/main" val="1971011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B5E9A4-44E6-D247-957E-E8DE12C3F644}" type="datetime1">
              <a:rPr lang="en-US" smtClean="0"/>
              <a:t>9/25/18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FE1DD4-46B3-2A45-8695-7DF7878C2BC6}" type="slidenum">
              <a:rPr lang="en-US" smtClean="0"/>
              <a:t>‹#›</a:t>
            </a:fld>
            <a:endParaRPr lang="en-US"/>
          </a:p>
        </p:txBody>
      </p:sp>
    </p:spTree>
    <p:extLst>
      <p:ext uri="{BB962C8B-B14F-4D97-AF65-F5344CB8AC3E}">
        <p14:creationId xmlns:p14="http://schemas.microsoft.com/office/powerpoint/2010/main" val="35397106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342C1D-6139-1742-99B0-14756C835C38}" type="datetime1">
              <a:rPr lang="en-US" smtClean="0"/>
              <a:t>9/25/18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FE1DD4-46B3-2A45-8695-7DF7878C2BC6}" type="slidenum">
              <a:rPr lang="en-US" smtClean="0"/>
              <a:t>‹#›</a:t>
            </a:fld>
            <a:endParaRPr lang="en-US"/>
          </a:p>
        </p:txBody>
      </p:sp>
    </p:spTree>
    <p:extLst>
      <p:ext uri="{BB962C8B-B14F-4D97-AF65-F5344CB8AC3E}">
        <p14:creationId xmlns:p14="http://schemas.microsoft.com/office/powerpoint/2010/main" val="63449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806957-AD0F-2F40-B5D5-DE6018876B32}" type="datetime1">
              <a:rPr lang="en-US" smtClean="0"/>
              <a:t>9/25/18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FE1DD4-46B3-2A45-8695-7DF7878C2BC6}" type="slidenum">
              <a:rPr lang="en-US" smtClean="0"/>
              <a:t>‹#›</a:t>
            </a:fld>
            <a:endParaRPr lang="en-US"/>
          </a:p>
        </p:txBody>
      </p:sp>
    </p:spTree>
    <p:extLst>
      <p:ext uri="{BB962C8B-B14F-4D97-AF65-F5344CB8AC3E}">
        <p14:creationId xmlns:p14="http://schemas.microsoft.com/office/powerpoint/2010/main" val="7127206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E032AD-8C96-5141-B4ED-5B29BEA7F247}" type="datetime1">
              <a:rPr lang="en-US" smtClean="0"/>
              <a:t>9/25/18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E1DD4-46B3-2A45-8695-7DF7878C2BC6}" type="slidenum">
              <a:rPr lang="en-US" smtClean="0"/>
              <a:t>‹#›</a:t>
            </a:fld>
            <a:endParaRPr lang="en-US"/>
          </a:p>
        </p:txBody>
      </p:sp>
    </p:spTree>
    <p:extLst>
      <p:ext uri="{BB962C8B-B14F-4D97-AF65-F5344CB8AC3E}">
        <p14:creationId xmlns:p14="http://schemas.microsoft.com/office/powerpoint/2010/main" val="2519323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5.tiff"/><Relationship Id="rId5" Type="http://schemas.openxmlformats.org/officeDocument/2006/relationships/image" Target="../media/image16.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5.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7.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5.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3.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7.tiff"/></Relationships>
</file>

<file path=ppt/slides/_rels/slide4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34.tiff"/><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jpg"/><Relationship Id="rId5" Type="http://schemas.openxmlformats.org/officeDocument/2006/relationships/image" Target="../media/image9.jp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7.jpg"/><Relationship Id="rId5" Type="http://schemas.openxmlformats.org/officeDocument/2006/relationships/image" Target="../media/image8.jpg"/><Relationship Id="rId6" Type="http://schemas.openxmlformats.org/officeDocument/2006/relationships/image" Target="../media/image9.jp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49460" y="2573217"/>
            <a:ext cx="4956307" cy="646331"/>
          </a:xfrm>
          <a:prstGeom prst="rect">
            <a:avLst/>
          </a:prstGeom>
        </p:spPr>
        <p:txBody>
          <a:bodyPr wrap="square">
            <a:spAutoFit/>
          </a:bodyPr>
          <a:lstStyle/>
          <a:p>
            <a:r>
              <a:rPr lang="en-US" dirty="0"/>
              <a:t>http://</a:t>
            </a:r>
            <a:r>
              <a:rPr lang="en-US" dirty="0" err="1"/>
              <a:t>www.dronestagr.am</a:t>
            </a:r>
            <a:r>
              <a:rPr lang="en-US" dirty="0"/>
              <a:t>/tag/planting-and-harvesting-soybeans-brazil-</a:t>
            </a:r>
            <a:r>
              <a:rPr lang="en-US" dirty="0" err="1"/>
              <a:t>brasil</a:t>
            </a:r>
            <a:r>
              <a:rPr lang="en-US" dirty="0"/>
              <a:t>-soy/</a:t>
            </a:r>
          </a:p>
        </p:txBody>
      </p:sp>
      <p:pic>
        <p:nvPicPr>
          <p:cNvPr id="8" name="Picture 7" descr="soy plant 2.jpg"/>
          <p:cNvPicPr>
            <a:picLocks noChangeAspect="1"/>
          </p:cNvPicPr>
          <p:nvPr/>
        </p:nvPicPr>
        <p:blipFill rotWithShape="1">
          <a:blip r:embed="rId3">
            <a:extLst>
              <a:ext uri="{28A0092B-C50C-407E-A947-70E740481C1C}">
                <a14:useLocalDpi xmlns:a14="http://schemas.microsoft.com/office/drawing/2010/main" val="0"/>
              </a:ext>
            </a:extLst>
          </a:blip>
          <a:srcRect l="5002" r="4371"/>
          <a:stretch/>
        </p:blipFill>
        <p:spPr>
          <a:xfrm>
            <a:off x="0" y="-13046"/>
            <a:ext cx="9154811" cy="6871046"/>
          </a:xfrm>
          <a:prstGeom prst="rect">
            <a:avLst/>
          </a:prstGeom>
        </p:spPr>
      </p:pic>
      <p:sp>
        <p:nvSpPr>
          <p:cNvPr id="2" name="Title 1"/>
          <p:cNvSpPr>
            <a:spLocks noGrp="1"/>
          </p:cNvSpPr>
          <p:nvPr>
            <p:ph type="ctrTitle"/>
          </p:nvPr>
        </p:nvSpPr>
        <p:spPr>
          <a:xfrm>
            <a:off x="1174916" y="359706"/>
            <a:ext cx="6790844" cy="1396444"/>
          </a:xfrm>
          <a:solidFill>
            <a:schemeClr val="bg1">
              <a:alpha val="68000"/>
            </a:schemeClr>
          </a:solidFill>
        </p:spPr>
        <p:txBody>
          <a:bodyPr>
            <a:normAutofit fontScale="90000"/>
          </a:bodyPr>
          <a:lstStyle/>
          <a:p>
            <a:r>
              <a:rPr lang="en-US" dirty="0" smtClean="0"/>
              <a:t>Planting and harvest dates of Brazilian soybean</a:t>
            </a:r>
            <a:endParaRPr lang="en-US" dirty="0"/>
          </a:p>
        </p:txBody>
      </p:sp>
      <p:sp>
        <p:nvSpPr>
          <p:cNvPr id="3" name="Subtitle 2"/>
          <p:cNvSpPr>
            <a:spLocks noGrp="1"/>
          </p:cNvSpPr>
          <p:nvPr>
            <p:ph type="subTitle" idx="1"/>
          </p:nvPr>
        </p:nvSpPr>
        <p:spPr>
          <a:xfrm>
            <a:off x="3841163" y="5889686"/>
            <a:ext cx="1715354" cy="831595"/>
          </a:xfrm>
          <a:solidFill>
            <a:schemeClr val="bg1">
              <a:alpha val="59000"/>
            </a:schemeClr>
          </a:solidFill>
        </p:spPr>
        <p:txBody>
          <a:bodyPr>
            <a:noAutofit/>
          </a:bodyPr>
          <a:lstStyle/>
          <a:p>
            <a:r>
              <a:rPr lang="en-US" sz="1400" dirty="0" err="1" smtClean="0">
                <a:solidFill>
                  <a:schemeClr val="tx1"/>
                </a:solidFill>
              </a:rPr>
              <a:t>Minghui</a:t>
            </a:r>
            <a:r>
              <a:rPr lang="en-US" sz="1400" dirty="0" smtClean="0">
                <a:solidFill>
                  <a:schemeClr val="tx1"/>
                </a:solidFill>
              </a:rPr>
              <a:t> Zhang</a:t>
            </a:r>
          </a:p>
          <a:p>
            <a:r>
              <a:rPr lang="en-US" sz="1400" dirty="0" smtClean="0">
                <a:solidFill>
                  <a:schemeClr val="tx1"/>
                </a:solidFill>
              </a:rPr>
              <a:t>EFMH meeting</a:t>
            </a:r>
          </a:p>
          <a:p>
            <a:r>
              <a:rPr lang="en-US" sz="1400" dirty="0" smtClean="0">
                <a:solidFill>
                  <a:schemeClr val="tx1"/>
                </a:solidFill>
              </a:rPr>
              <a:t>October 3, 2018</a:t>
            </a:r>
            <a:endParaRPr lang="en-US" sz="1400" dirty="0">
              <a:solidFill>
                <a:schemeClr val="tx1"/>
              </a:solidFill>
            </a:endParaRPr>
          </a:p>
        </p:txBody>
      </p:sp>
    </p:spTree>
    <p:extLst>
      <p:ext uri="{BB962C8B-B14F-4D97-AF65-F5344CB8AC3E}">
        <p14:creationId xmlns:p14="http://schemas.microsoft.com/office/powerpoint/2010/main" val="101582899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658662" y="6352067"/>
            <a:ext cx="6182328" cy="501347"/>
            <a:chOff x="1152922" y="5815616"/>
            <a:chExt cx="6182328" cy="501347"/>
          </a:xfrm>
        </p:grpSpPr>
        <p:sp>
          <p:nvSpPr>
            <p:cNvPr id="3" name="Chevron 2"/>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5" name="Chevron 4"/>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7" name="Chevron 6"/>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sp>
        <p:nvSpPr>
          <p:cNvPr id="9" name="Slide Number Placeholder 8"/>
          <p:cNvSpPr>
            <a:spLocks noGrp="1"/>
          </p:cNvSpPr>
          <p:nvPr>
            <p:ph type="sldNum" sz="quarter" idx="12"/>
          </p:nvPr>
        </p:nvSpPr>
        <p:spPr/>
        <p:txBody>
          <a:bodyPr/>
          <a:lstStyle/>
          <a:p>
            <a:fld id="{B3FE1DD4-46B3-2A45-8695-7DF7878C2BC6}" type="slidenum">
              <a:rPr lang="en-US" smtClean="0"/>
              <a:t>10</a:t>
            </a:fld>
            <a:endParaRPr lang="en-US"/>
          </a:p>
        </p:txBody>
      </p:sp>
      <p:sp>
        <p:nvSpPr>
          <p:cNvPr id="19" name="TextBox 18"/>
          <p:cNvSpPr txBox="1"/>
          <p:nvPr/>
        </p:nvSpPr>
        <p:spPr>
          <a:xfrm>
            <a:off x="461299" y="156891"/>
            <a:ext cx="8060620" cy="461665"/>
          </a:xfrm>
          <a:prstGeom prst="rect">
            <a:avLst/>
          </a:prstGeom>
          <a:noFill/>
        </p:spPr>
        <p:txBody>
          <a:bodyPr wrap="none" rtlCol="0">
            <a:spAutoFit/>
          </a:bodyPr>
          <a:lstStyle/>
          <a:p>
            <a:r>
              <a:rPr lang="en-US" sz="2400" dirty="0" smtClean="0"/>
              <a:t>Peak and </a:t>
            </a:r>
            <a:r>
              <a:rPr lang="en-US" sz="2400" dirty="0" err="1" smtClean="0"/>
              <a:t>greenup</a:t>
            </a:r>
            <a:r>
              <a:rPr lang="en-US" sz="2400" dirty="0" smtClean="0"/>
              <a:t> dates -&gt; planting and harvest date estimates</a:t>
            </a:r>
            <a:endParaRPr lang="en-US" sz="2400" dirty="0"/>
          </a:p>
        </p:txBody>
      </p:sp>
      <p:pic>
        <p:nvPicPr>
          <p:cNvPr id="22" name="Picture 21"/>
          <p:cNvPicPr>
            <a:picLocks noChangeAspect="1"/>
          </p:cNvPicPr>
          <p:nvPr/>
        </p:nvPicPr>
        <p:blipFill rotWithShape="1">
          <a:blip r:embed="rId3"/>
          <a:srcRect r="8587"/>
          <a:stretch/>
        </p:blipFill>
        <p:spPr>
          <a:xfrm>
            <a:off x="227745" y="618555"/>
            <a:ext cx="8573556" cy="3688498"/>
          </a:xfrm>
          <a:prstGeom prst="rect">
            <a:avLst/>
          </a:prstGeom>
        </p:spPr>
      </p:pic>
      <p:sp>
        <p:nvSpPr>
          <p:cNvPr id="21" name="Rectangle 20"/>
          <p:cNvSpPr/>
          <p:nvPr/>
        </p:nvSpPr>
        <p:spPr>
          <a:xfrm>
            <a:off x="6450188" y="2016444"/>
            <a:ext cx="2125303" cy="923330"/>
          </a:xfrm>
          <a:prstGeom prst="rect">
            <a:avLst/>
          </a:prstGeom>
        </p:spPr>
        <p:txBody>
          <a:bodyPr wrap="square">
            <a:spAutoFit/>
          </a:bodyPr>
          <a:lstStyle/>
          <a:p>
            <a:r>
              <a:rPr lang="en-US" b="1" dirty="0">
                <a:solidFill>
                  <a:srgbClr val="008000"/>
                </a:solidFill>
              </a:rPr>
              <a:t>Peak</a:t>
            </a:r>
            <a:r>
              <a:rPr lang="en-US" dirty="0">
                <a:solidFill>
                  <a:srgbClr val="008000"/>
                </a:solidFill>
              </a:rPr>
              <a:t> = </a:t>
            </a:r>
            <a:endParaRPr lang="en-US" dirty="0" smtClean="0">
              <a:solidFill>
                <a:srgbClr val="008000"/>
              </a:solidFill>
            </a:endParaRPr>
          </a:p>
          <a:p>
            <a:r>
              <a:rPr lang="en-US" dirty="0" smtClean="0">
                <a:solidFill>
                  <a:srgbClr val="008000"/>
                </a:solidFill>
              </a:rPr>
              <a:t>fitted </a:t>
            </a:r>
            <a:r>
              <a:rPr lang="en-US" dirty="0">
                <a:solidFill>
                  <a:srgbClr val="008000"/>
                </a:solidFill>
              </a:rPr>
              <a:t>with harmonic function</a:t>
            </a:r>
          </a:p>
        </p:txBody>
      </p:sp>
      <p:cxnSp>
        <p:nvCxnSpPr>
          <p:cNvPr id="24" name="Straight Arrow Connector 23"/>
          <p:cNvCxnSpPr>
            <a:stCxn id="21" idx="1"/>
          </p:cNvCxnSpPr>
          <p:nvPr/>
        </p:nvCxnSpPr>
        <p:spPr>
          <a:xfrm flipH="1" flipV="1">
            <a:off x="5356408" y="1637732"/>
            <a:ext cx="1093780" cy="840377"/>
          </a:xfrm>
          <a:prstGeom prst="straightConnector1">
            <a:avLst/>
          </a:prstGeom>
          <a:ln w="50800">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3252454" y="1842561"/>
            <a:ext cx="1008341" cy="497049"/>
          </a:xfrm>
          <a:prstGeom prst="straightConnector1">
            <a:avLst/>
          </a:prstGeom>
          <a:ln w="50800">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533798" y="1205526"/>
            <a:ext cx="1792604" cy="923330"/>
          </a:xfrm>
          <a:prstGeom prst="rect">
            <a:avLst/>
          </a:prstGeom>
        </p:spPr>
        <p:txBody>
          <a:bodyPr wrap="square">
            <a:spAutoFit/>
          </a:bodyPr>
          <a:lstStyle/>
          <a:p>
            <a:r>
              <a:rPr lang="en-US" b="1" dirty="0" smtClean="0">
                <a:solidFill>
                  <a:srgbClr val="008000"/>
                </a:solidFill>
              </a:rPr>
              <a:t>Greenup</a:t>
            </a:r>
            <a:r>
              <a:rPr lang="en-US" dirty="0" smtClean="0">
                <a:solidFill>
                  <a:srgbClr val="008000"/>
                </a:solidFill>
              </a:rPr>
              <a:t> = </a:t>
            </a:r>
            <a:r>
              <a:rPr lang="en-US" dirty="0">
                <a:solidFill>
                  <a:srgbClr val="008000"/>
                </a:solidFill>
              </a:rPr>
              <a:t>maximum of first derivative</a:t>
            </a:r>
          </a:p>
        </p:txBody>
      </p:sp>
      <p:sp>
        <p:nvSpPr>
          <p:cNvPr id="32" name="TextBox 31"/>
          <p:cNvSpPr txBox="1"/>
          <p:nvPr/>
        </p:nvSpPr>
        <p:spPr>
          <a:xfrm>
            <a:off x="625279" y="5046047"/>
            <a:ext cx="2927454" cy="461665"/>
          </a:xfrm>
          <a:prstGeom prst="rect">
            <a:avLst/>
          </a:prstGeom>
          <a:noFill/>
        </p:spPr>
        <p:txBody>
          <a:bodyPr wrap="none" rtlCol="0">
            <a:spAutoFit/>
          </a:bodyPr>
          <a:lstStyle/>
          <a:p>
            <a:r>
              <a:rPr lang="en-US" sz="2400" dirty="0" smtClean="0">
                <a:solidFill>
                  <a:srgbClr val="008000"/>
                </a:solidFill>
              </a:rPr>
              <a:t>Greenup + peak dates</a:t>
            </a:r>
            <a:endParaRPr lang="en-US" sz="2400" dirty="0">
              <a:solidFill>
                <a:srgbClr val="008000"/>
              </a:solidFill>
            </a:endParaRPr>
          </a:p>
        </p:txBody>
      </p:sp>
      <p:cxnSp>
        <p:nvCxnSpPr>
          <p:cNvPr id="33" name="Straight Arrow Connector 32"/>
          <p:cNvCxnSpPr>
            <a:stCxn id="32" idx="3"/>
            <a:endCxn id="36" idx="1"/>
          </p:cNvCxnSpPr>
          <p:nvPr/>
        </p:nvCxnSpPr>
        <p:spPr>
          <a:xfrm flipV="1">
            <a:off x="3552733" y="5261008"/>
            <a:ext cx="2440361" cy="15872"/>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993094" y="5030175"/>
            <a:ext cx="2806327" cy="461665"/>
          </a:xfrm>
          <a:prstGeom prst="rect">
            <a:avLst/>
          </a:prstGeom>
          <a:noFill/>
        </p:spPr>
        <p:txBody>
          <a:bodyPr wrap="none" rtlCol="0">
            <a:spAutoFit/>
          </a:bodyPr>
          <a:lstStyle/>
          <a:p>
            <a:r>
              <a:rPr lang="en-US" sz="2400" dirty="0" smtClean="0">
                <a:solidFill>
                  <a:schemeClr val="accent2">
                    <a:lumMod val="75000"/>
                  </a:schemeClr>
                </a:solidFill>
              </a:rPr>
              <a:t>Plant + harvest dates</a:t>
            </a:r>
            <a:endParaRPr lang="en-US" sz="2400" dirty="0">
              <a:solidFill>
                <a:schemeClr val="accent2">
                  <a:lumMod val="75000"/>
                </a:schemeClr>
              </a:solidFill>
            </a:endParaRPr>
          </a:p>
        </p:txBody>
      </p:sp>
      <p:cxnSp>
        <p:nvCxnSpPr>
          <p:cNvPr id="41" name="Straight Arrow Connector 40"/>
          <p:cNvCxnSpPr>
            <a:stCxn id="36" idx="0"/>
          </p:cNvCxnSpPr>
          <p:nvPr/>
        </p:nvCxnSpPr>
        <p:spPr>
          <a:xfrm flipH="1" flipV="1">
            <a:off x="7068550" y="3543687"/>
            <a:ext cx="327708" cy="1486488"/>
          </a:xfrm>
          <a:prstGeom prst="straightConnector1">
            <a:avLst/>
          </a:prstGeom>
          <a:ln w="50800">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rot="16200000">
            <a:off x="-65813" y="2402338"/>
            <a:ext cx="587120" cy="461665"/>
          </a:xfrm>
          <a:prstGeom prst="rect">
            <a:avLst/>
          </a:prstGeom>
          <a:noFill/>
        </p:spPr>
        <p:txBody>
          <a:bodyPr wrap="none" rtlCol="0">
            <a:spAutoFit/>
          </a:bodyPr>
          <a:lstStyle/>
          <a:p>
            <a:r>
              <a:rPr lang="en-US" sz="2400" dirty="0" smtClean="0"/>
              <a:t>EVI</a:t>
            </a:r>
            <a:endParaRPr lang="en-US" sz="2400" dirty="0"/>
          </a:p>
        </p:txBody>
      </p:sp>
      <p:cxnSp>
        <p:nvCxnSpPr>
          <p:cNvPr id="47" name="Straight Arrow Connector 46"/>
          <p:cNvCxnSpPr>
            <a:stCxn id="36" idx="0"/>
          </p:cNvCxnSpPr>
          <p:nvPr/>
        </p:nvCxnSpPr>
        <p:spPr>
          <a:xfrm flipH="1" flipV="1">
            <a:off x="3213680" y="3402540"/>
            <a:ext cx="4182578" cy="1627635"/>
          </a:xfrm>
          <a:prstGeom prst="straightConnector1">
            <a:avLst/>
          </a:prstGeom>
          <a:ln w="50800">
            <a:solidFill>
              <a:schemeClr val="accent2">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700891" y="5334948"/>
            <a:ext cx="2074945" cy="646331"/>
          </a:xfrm>
          <a:prstGeom prst="rect">
            <a:avLst/>
          </a:prstGeom>
          <a:noFill/>
        </p:spPr>
        <p:txBody>
          <a:bodyPr wrap="none" rtlCol="0">
            <a:spAutoFit/>
          </a:bodyPr>
          <a:lstStyle/>
          <a:p>
            <a:pPr algn="ctr"/>
            <a:r>
              <a:rPr lang="en-US" dirty="0" smtClean="0"/>
              <a:t>Calibration dataset</a:t>
            </a:r>
          </a:p>
          <a:p>
            <a:pPr algn="ctr"/>
            <a:r>
              <a:rPr lang="en-US" dirty="0" smtClean="0"/>
              <a:t>(Survey of 90 farms) </a:t>
            </a:r>
          </a:p>
        </p:txBody>
      </p:sp>
    </p:spTree>
    <p:extLst>
      <p:ext uri="{BB962C8B-B14F-4D97-AF65-F5344CB8AC3E}">
        <p14:creationId xmlns:p14="http://schemas.microsoft.com/office/powerpoint/2010/main" val="34812914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32" grpId="0"/>
      <p:bldP spid="36"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11</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pic>
        <p:nvPicPr>
          <p:cNvPr id="13" name="Picture 12" descr="Plant 2016 cells.tiff"/>
          <p:cNvPicPr>
            <a:picLocks noChangeAspect="1"/>
          </p:cNvPicPr>
          <p:nvPr/>
        </p:nvPicPr>
        <p:blipFill rotWithShape="1">
          <a:blip r:embed="rId3">
            <a:extLst>
              <a:ext uri="{28A0092B-C50C-407E-A947-70E740481C1C}">
                <a14:useLocalDpi xmlns:a14="http://schemas.microsoft.com/office/drawing/2010/main" val="0"/>
              </a:ext>
            </a:extLst>
          </a:blip>
          <a:srcRect r="4445"/>
          <a:stretch/>
        </p:blipFill>
        <p:spPr>
          <a:xfrm>
            <a:off x="2611132" y="1190710"/>
            <a:ext cx="4075772" cy="3801389"/>
          </a:xfrm>
          <a:prstGeom prst="rect">
            <a:avLst/>
          </a:prstGeom>
        </p:spPr>
      </p:pic>
      <p:sp>
        <p:nvSpPr>
          <p:cNvPr id="17" name="TextBox 16"/>
          <p:cNvSpPr txBox="1"/>
          <p:nvPr/>
        </p:nvSpPr>
        <p:spPr>
          <a:xfrm>
            <a:off x="1658662" y="239053"/>
            <a:ext cx="6104706" cy="461665"/>
          </a:xfrm>
          <a:prstGeom prst="rect">
            <a:avLst/>
          </a:prstGeom>
          <a:noFill/>
        </p:spPr>
        <p:txBody>
          <a:bodyPr wrap="none" rtlCol="0">
            <a:spAutoFit/>
          </a:bodyPr>
          <a:lstStyle/>
          <a:p>
            <a:r>
              <a:rPr lang="en-US" sz="2400" dirty="0" smtClean="0"/>
              <a:t>MODIS-derived planting date estimates in 2016 </a:t>
            </a:r>
            <a:endParaRPr lang="en-US" sz="2400" dirty="0"/>
          </a:p>
        </p:txBody>
      </p:sp>
      <p:grpSp>
        <p:nvGrpSpPr>
          <p:cNvPr id="20" name="Group 19"/>
          <p:cNvGrpSpPr/>
          <p:nvPr/>
        </p:nvGrpSpPr>
        <p:grpSpPr>
          <a:xfrm>
            <a:off x="2781300" y="5152088"/>
            <a:ext cx="3568700" cy="787400"/>
            <a:chOff x="2781300" y="5152088"/>
            <a:chExt cx="3568700" cy="787400"/>
          </a:xfrm>
        </p:grpSpPr>
        <p:pic>
          <p:nvPicPr>
            <p:cNvPr id="18" name="Picture 17" descr="Crop time legend.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1300" y="5152088"/>
              <a:ext cx="3568700" cy="787400"/>
            </a:xfrm>
            <a:prstGeom prst="rect">
              <a:avLst/>
            </a:prstGeom>
          </p:spPr>
        </p:pic>
        <p:sp>
          <p:nvSpPr>
            <p:cNvPr id="19" name="TextBox 18"/>
            <p:cNvSpPr txBox="1"/>
            <p:nvPr/>
          </p:nvSpPr>
          <p:spPr>
            <a:xfrm>
              <a:off x="3375517" y="5208931"/>
              <a:ext cx="2400517" cy="338554"/>
            </a:xfrm>
            <a:prstGeom prst="rect">
              <a:avLst/>
            </a:prstGeom>
            <a:solidFill>
              <a:schemeClr val="bg1"/>
            </a:solidFill>
          </p:spPr>
          <p:txBody>
            <a:bodyPr wrap="none" rtlCol="0">
              <a:spAutoFit/>
            </a:bodyPr>
            <a:lstStyle/>
            <a:p>
              <a:r>
                <a:rPr lang="en-US" sz="1600" dirty="0" smtClean="0"/>
                <a:t>Planting date (since Aug 1)</a:t>
              </a:r>
              <a:endParaRPr lang="en-US" sz="1600" dirty="0"/>
            </a:p>
          </p:txBody>
        </p:sp>
      </p:grpSp>
    </p:spTree>
    <p:extLst>
      <p:ext uri="{BB962C8B-B14F-4D97-AF65-F5344CB8AC3E}">
        <p14:creationId xmlns:p14="http://schemas.microsoft.com/office/powerpoint/2010/main" val="342493800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12</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sp>
        <p:nvSpPr>
          <p:cNvPr id="15" name="TextBox 14"/>
          <p:cNvSpPr txBox="1"/>
          <p:nvPr/>
        </p:nvSpPr>
        <p:spPr>
          <a:xfrm>
            <a:off x="6385275" y="818325"/>
            <a:ext cx="652643" cy="369332"/>
          </a:xfrm>
          <a:prstGeom prst="rect">
            <a:avLst/>
          </a:prstGeom>
          <a:noFill/>
        </p:spPr>
        <p:txBody>
          <a:bodyPr wrap="none" rtlCol="0">
            <a:spAutoFit/>
          </a:bodyPr>
          <a:lstStyle/>
          <a:p>
            <a:r>
              <a:rPr lang="en-US" dirty="0" smtClean="0"/>
              <a:t>2015</a:t>
            </a:r>
            <a:endParaRPr lang="en-US" dirty="0"/>
          </a:p>
        </p:txBody>
      </p:sp>
      <p:sp>
        <p:nvSpPr>
          <p:cNvPr id="17" name="TextBox 16"/>
          <p:cNvSpPr txBox="1"/>
          <p:nvPr/>
        </p:nvSpPr>
        <p:spPr>
          <a:xfrm>
            <a:off x="2078929" y="233396"/>
            <a:ext cx="5109241" cy="461665"/>
          </a:xfrm>
          <a:prstGeom prst="rect">
            <a:avLst/>
          </a:prstGeom>
          <a:noFill/>
        </p:spPr>
        <p:txBody>
          <a:bodyPr wrap="none" rtlCol="0">
            <a:spAutoFit/>
          </a:bodyPr>
          <a:lstStyle/>
          <a:p>
            <a:r>
              <a:rPr lang="en-US" sz="2400" dirty="0" smtClean="0"/>
              <a:t>MODIS-derived planting date estimates</a:t>
            </a:r>
            <a:endParaRPr lang="en-US" sz="2400" dirty="0"/>
          </a:p>
        </p:txBody>
      </p:sp>
      <p:grpSp>
        <p:nvGrpSpPr>
          <p:cNvPr id="20" name="Group 19"/>
          <p:cNvGrpSpPr/>
          <p:nvPr/>
        </p:nvGrpSpPr>
        <p:grpSpPr>
          <a:xfrm>
            <a:off x="2781300" y="5152088"/>
            <a:ext cx="3568700" cy="787400"/>
            <a:chOff x="2781300" y="5152088"/>
            <a:chExt cx="3568700" cy="787400"/>
          </a:xfrm>
        </p:grpSpPr>
        <p:pic>
          <p:nvPicPr>
            <p:cNvPr id="18" name="Picture 17" descr="Crop time legend.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5152088"/>
              <a:ext cx="3568700" cy="787400"/>
            </a:xfrm>
            <a:prstGeom prst="rect">
              <a:avLst/>
            </a:prstGeom>
          </p:spPr>
        </p:pic>
        <p:sp>
          <p:nvSpPr>
            <p:cNvPr id="19" name="TextBox 18"/>
            <p:cNvSpPr txBox="1"/>
            <p:nvPr/>
          </p:nvSpPr>
          <p:spPr>
            <a:xfrm>
              <a:off x="3375517" y="5208931"/>
              <a:ext cx="2400517" cy="338554"/>
            </a:xfrm>
            <a:prstGeom prst="rect">
              <a:avLst/>
            </a:prstGeom>
            <a:solidFill>
              <a:schemeClr val="bg1"/>
            </a:solidFill>
          </p:spPr>
          <p:txBody>
            <a:bodyPr wrap="none" rtlCol="0">
              <a:spAutoFit/>
            </a:bodyPr>
            <a:lstStyle/>
            <a:p>
              <a:r>
                <a:rPr lang="en-US" sz="1600" dirty="0" smtClean="0"/>
                <a:t>Planting date (since Aug 1)</a:t>
              </a:r>
              <a:endParaRPr lang="en-US" sz="1600" dirty="0"/>
            </a:p>
          </p:txBody>
        </p:sp>
      </p:grpSp>
      <p:pic>
        <p:nvPicPr>
          <p:cNvPr id="3" name="Picture 2" descr="Plant 2015 cell.tiff"/>
          <p:cNvPicPr>
            <a:picLocks noChangeAspect="1"/>
          </p:cNvPicPr>
          <p:nvPr/>
        </p:nvPicPr>
        <p:blipFill rotWithShape="1">
          <a:blip r:embed="rId4">
            <a:extLst>
              <a:ext uri="{28A0092B-C50C-407E-A947-70E740481C1C}">
                <a14:useLocalDpi xmlns:a14="http://schemas.microsoft.com/office/drawing/2010/main" val="0"/>
              </a:ext>
            </a:extLst>
          </a:blip>
          <a:srcRect r="2145"/>
          <a:stretch/>
        </p:blipFill>
        <p:spPr>
          <a:xfrm>
            <a:off x="4747712" y="1187657"/>
            <a:ext cx="3939088" cy="3808064"/>
          </a:xfrm>
          <a:prstGeom prst="rect">
            <a:avLst/>
          </a:prstGeom>
        </p:spPr>
      </p:pic>
      <p:pic>
        <p:nvPicPr>
          <p:cNvPr id="12" name="Picture 11" descr="Plant 2005 cell.tiff"/>
          <p:cNvPicPr>
            <a:picLocks noChangeAspect="1"/>
          </p:cNvPicPr>
          <p:nvPr/>
        </p:nvPicPr>
        <p:blipFill rotWithShape="1">
          <a:blip r:embed="rId5">
            <a:extLst>
              <a:ext uri="{28A0092B-C50C-407E-A947-70E740481C1C}">
                <a14:useLocalDpi xmlns:a14="http://schemas.microsoft.com/office/drawing/2010/main" val="0"/>
              </a:ext>
            </a:extLst>
          </a:blip>
          <a:srcRect l="11133" t="3791" r="3298"/>
          <a:stretch/>
        </p:blipFill>
        <p:spPr>
          <a:xfrm>
            <a:off x="479895" y="1190710"/>
            <a:ext cx="3989612" cy="3805011"/>
          </a:xfrm>
          <a:prstGeom prst="rect">
            <a:avLst/>
          </a:prstGeom>
        </p:spPr>
      </p:pic>
      <p:sp>
        <p:nvSpPr>
          <p:cNvPr id="14" name="TextBox 13"/>
          <p:cNvSpPr txBox="1"/>
          <p:nvPr/>
        </p:nvSpPr>
        <p:spPr>
          <a:xfrm>
            <a:off x="2128657" y="821378"/>
            <a:ext cx="652643" cy="369332"/>
          </a:xfrm>
          <a:prstGeom prst="rect">
            <a:avLst/>
          </a:prstGeom>
          <a:noFill/>
        </p:spPr>
        <p:txBody>
          <a:bodyPr wrap="none" rtlCol="0">
            <a:spAutoFit/>
          </a:bodyPr>
          <a:lstStyle/>
          <a:p>
            <a:r>
              <a:rPr lang="en-US" dirty="0" smtClean="0"/>
              <a:t>2005</a:t>
            </a:r>
            <a:endParaRPr lang="en-US" dirty="0"/>
          </a:p>
        </p:txBody>
      </p:sp>
    </p:spTree>
    <p:extLst>
      <p:ext uri="{BB962C8B-B14F-4D97-AF65-F5344CB8AC3E}">
        <p14:creationId xmlns:p14="http://schemas.microsoft.com/office/powerpoint/2010/main" val="37902409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13</a:t>
            </a:fld>
            <a:endParaRPr lang="en-US"/>
          </a:p>
        </p:txBody>
      </p:sp>
      <p:sp>
        <p:nvSpPr>
          <p:cNvPr id="3" name="TextBox 2"/>
          <p:cNvSpPr txBox="1"/>
          <p:nvPr/>
        </p:nvSpPr>
        <p:spPr>
          <a:xfrm>
            <a:off x="2078929" y="233396"/>
            <a:ext cx="5021778" cy="461665"/>
          </a:xfrm>
          <a:prstGeom prst="rect">
            <a:avLst/>
          </a:prstGeom>
          <a:noFill/>
        </p:spPr>
        <p:txBody>
          <a:bodyPr wrap="none" rtlCol="0">
            <a:spAutoFit/>
          </a:bodyPr>
          <a:lstStyle/>
          <a:p>
            <a:r>
              <a:rPr lang="en-US" sz="2400" dirty="0" smtClean="0"/>
              <a:t>MODIS-derived harvest date estimates</a:t>
            </a:r>
            <a:endParaRPr lang="en-US" sz="2400" dirty="0"/>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grpSp>
        <p:nvGrpSpPr>
          <p:cNvPr id="11" name="Group 10"/>
          <p:cNvGrpSpPr/>
          <p:nvPr/>
        </p:nvGrpSpPr>
        <p:grpSpPr>
          <a:xfrm>
            <a:off x="2781300" y="5152088"/>
            <a:ext cx="3568700" cy="787400"/>
            <a:chOff x="2781300" y="5152088"/>
            <a:chExt cx="3568700" cy="787400"/>
          </a:xfrm>
        </p:grpSpPr>
        <p:pic>
          <p:nvPicPr>
            <p:cNvPr id="12" name="Picture 11" descr="Crop time legend.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00" y="5152088"/>
              <a:ext cx="3568700" cy="787400"/>
            </a:xfrm>
            <a:prstGeom prst="rect">
              <a:avLst/>
            </a:prstGeom>
          </p:spPr>
        </p:pic>
        <p:sp>
          <p:nvSpPr>
            <p:cNvPr id="13" name="TextBox 12"/>
            <p:cNvSpPr txBox="1"/>
            <p:nvPr/>
          </p:nvSpPr>
          <p:spPr>
            <a:xfrm>
              <a:off x="3375517" y="5208931"/>
              <a:ext cx="2364049" cy="338554"/>
            </a:xfrm>
            <a:prstGeom prst="rect">
              <a:avLst/>
            </a:prstGeom>
            <a:solidFill>
              <a:schemeClr val="bg1"/>
            </a:solidFill>
          </p:spPr>
          <p:txBody>
            <a:bodyPr wrap="none" rtlCol="0">
              <a:spAutoFit/>
            </a:bodyPr>
            <a:lstStyle/>
            <a:p>
              <a:r>
                <a:rPr lang="en-US" sz="1600" dirty="0" smtClean="0"/>
                <a:t>Harvest date (since Aug 1)</a:t>
              </a:r>
              <a:endParaRPr lang="en-US" sz="1600" dirty="0"/>
            </a:p>
          </p:txBody>
        </p:sp>
      </p:grpSp>
      <p:pic>
        <p:nvPicPr>
          <p:cNvPr id="14" name="Picture 13" descr="Harvest 2015 cell.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397" y="1334246"/>
            <a:ext cx="4076194" cy="3613799"/>
          </a:xfrm>
          <a:prstGeom prst="rect">
            <a:avLst/>
          </a:prstGeom>
        </p:spPr>
      </p:pic>
      <p:sp>
        <p:nvSpPr>
          <p:cNvPr id="15" name="TextBox 14"/>
          <p:cNvSpPr txBox="1"/>
          <p:nvPr/>
        </p:nvSpPr>
        <p:spPr>
          <a:xfrm>
            <a:off x="6531172" y="964914"/>
            <a:ext cx="652643" cy="369332"/>
          </a:xfrm>
          <a:prstGeom prst="rect">
            <a:avLst/>
          </a:prstGeom>
          <a:noFill/>
        </p:spPr>
        <p:txBody>
          <a:bodyPr wrap="none" rtlCol="0">
            <a:spAutoFit/>
          </a:bodyPr>
          <a:lstStyle/>
          <a:p>
            <a:r>
              <a:rPr lang="en-US" dirty="0" smtClean="0"/>
              <a:t>2015</a:t>
            </a:r>
            <a:endParaRPr lang="en-US" dirty="0"/>
          </a:p>
        </p:txBody>
      </p:sp>
      <p:pic>
        <p:nvPicPr>
          <p:cNvPr id="16" name="Picture 15" descr="Harvest 2005 cell.tiff"/>
          <p:cNvPicPr>
            <a:picLocks noChangeAspect="1"/>
          </p:cNvPicPr>
          <p:nvPr/>
        </p:nvPicPr>
        <p:blipFill rotWithShape="1">
          <a:blip r:embed="rId5">
            <a:extLst>
              <a:ext uri="{28A0092B-C50C-407E-A947-70E740481C1C}">
                <a14:useLocalDpi xmlns:a14="http://schemas.microsoft.com/office/drawing/2010/main" val="0"/>
              </a:ext>
            </a:extLst>
          </a:blip>
          <a:srcRect l="6177" t="1427"/>
          <a:stretch/>
        </p:blipFill>
        <p:spPr>
          <a:xfrm>
            <a:off x="404568" y="1334246"/>
            <a:ext cx="3999806" cy="3651439"/>
          </a:xfrm>
          <a:prstGeom prst="rect">
            <a:avLst/>
          </a:prstGeom>
        </p:spPr>
      </p:pic>
      <p:sp>
        <p:nvSpPr>
          <p:cNvPr id="17" name="TextBox 16"/>
          <p:cNvSpPr txBox="1"/>
          <p:nvPr/>
        </p:nvSpPr>
        <p:spPr>
          <a:xfrm>
            <a:off x="2078929" y="964914"/>
            <a:ext cx="652643" cy="369332"/>
          </a:xfrm>
          <a:prstGeom prst="rect">
            <a:avLst/>
          </a:prstGeom>
          <a:noFill/>
        </p:spPr>
        <p:txBody>
          <a:bodyPr wrap="none" rtlCol="0">
            <a:spAutoFit/>
          </a:bodyPr>
          <a:lstStyle/>
          <a:p>
            <a:r>
              <a:rPr lang="en-US" dirty="0" smtClean="0"/>
              <a:t>2005</a:t>
            </a:r>
            <a:endParaRPr lang="en-US" dirty="0"/>
          </a:p>
        </p:txBody>
      </p:sp>
    </p:spTree>
    <p:extLst>
      <p:ext uri="{BB962C8B-B14F-4D97-AF65-F5344CB8AC3E}">
        <p14:creationId xmlns:p14="http://schemas.microsoft.com/office/powerpoint/2010/main" val="28930579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14</a:t>
            </a:fld>
            <a:endParaRPr lang="en-US"/>
          </a:p>
        </p:txBody>
      </p:sp>
      <p:sp>
        <p:nvSpPr>
          <p:cNvPr id="3" name="TextBox 2"/>
          <p:cNvSpPr txBox="1"/>
          <p:nvPr/>
        </p:nvSpPr>
        <p:spPr>
          <a:xfrm>
            <a:off x="717952" y="144567"/>
            <a:ext cx="7968848" cy="461665"/>
          </a:xfrm>
          <a:prstGeom prst="rect">
            <a:avLst/>
          </a:prstGeom>
          <a:noFill/>
        </p:spPr>
        <p:txBody>
          <a:bodyPr wrap="none" rtlCol="0">
            <a:spAutoFit/>
          </a:bodyPr>
          <a:lstStyle/>
          <a:p>
            <a:r>
              <a:rPr lang="en-US" sz="2400" dirty="0" smtClean="0"/>
              <a:t>Additional RS products can address the largest sources of error</a:t>
            </a:r>
            <a:endParaRPr lang="en-US" sz="2400" dirty="0"/>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sp>
        <p:nvSpPr>
          <p:cNvPr id="11" name="TextBox 10"/>
          <p:cNvSpPr txBox="1"/>
          <p:nvPr/>
        </p:nvSpPr>
        <p:spPr>
          <a:xfrm>
            <a:off x="3646743" y="853701"/>
            <a:ext cx="1877475" cy="369332"/>
          </a:xfrm>
          <a:prstGeom prst="rect">
            <a:avLst/>
          </a:prstGeom>
          <a:noFill/>
        </p:spPr>
        <p:txBody>
          <a:bodyPr wrap="none" rtlCol="0">
            <a:spAutoFit/>
          </a:bodyPr>
          <a:lstStyle/>
          <a:p>
            <a:r>
              <a:rPr lang="en-US" dirty="0" smtClean="0"/>
              <a:t>Mixed </a:t>
            </a:r>
            <a:r>
              <a:rPr lang="en-US" dirty="0" smtClean="0"/>
              <a:t>pixels issue</a:t>
            </a:r>
            <a:endParaRPr lang="en-US" dirty="0"/>
          </a:p>
        </p:txBody>
      </p:sp>
      <p:grpSp>
        <p:nvGrpSpPr>
          <p:cNvPr id="17" name="Group 16"/>
          <p:cNvGrpSpPr/>
          <p:nvPr/>
        </p:nvGrpSpPr>
        <p:grpSpPr>
          <a:xfrm>
            <a:off x="3093178" y="1354374"/>
            <a:ext cx="2984418" cy="3439667"/>
            <a:chOff x="3093178" y="1354374"/>
            <a:chExt cx="2984418" cy="3439667"/>
          </a:xfrm>
        </p:grpSpPr>
        <p:sp>
          <p:nvSpPr>
            <p:cNvPr id="13" name="Rectangle 12"/>
            <p:cNvSpPr/>
            <p:nvPr/>
          </p:nvSpPr>
          <p:spPr>
            <a:xfrm>
              <a:off x="3093178" y="2505700"/>
              <a:ext cx="2213491" cy="1169551"/>
            </a:xfrm>
            <a:prstGeom prst="rect">
              <a:avLst/>
            </a:prstGeom>
          </p:spPr>
          <p:txBody>
            <a:bodyPr wrap="square">
              <a:spAutoFit/>
            </a:bodyPr>
            <a:lstStyle/>
            <a:p>
              <a:r>
                <a:rPr lang="en-US" sz="1400" dirty="0"/>
                <a:t>https://</a:t>
              </a:r>
              <a:r>
                <a:rPr lang="en-US" sz="1400" dirty="0" err="1"/>
                <a:t>oecotextiles.wordpress.com</a:t>
              </a:r>
              <a:r>
                <a:rPr lang="en-US" sz="1400" dirty="0"/>
                <a:t>/2012/09/19/how-to-buy-a-quality-sofa-soy-foam/soy-brazil-2/</a:t>
              </a:r>
            </a:p>
          </p:txBody>
        </p:sp>
        <p:pic>
          <p:nvPicPr>
            <p:cNvPr id="14" name="Picture 13" descr="soy and fores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3178" y="1354374"/>
              <a:ext cx="2984418" cy="3439667"/>
            </a:xfrm>
            <a:prstGeom prst="rect">
              <a:avLst/>
            </a:prstGeom>
          </p:spPr>
        </p:pic>
      </p:grpSp>
      <p:sp>
        <p:nvSpPr>
          <p:cNvPr id="28" name="TextBox 27"/>
          <p:cNvSpPr txBox="1"/>
          <p:nvPr/>
        </p:nvSpPr>
        <p:spPr>
          <a:xfrm>
            <a:off x="2563851" y="4952264"/>
            <a:ext cx="4433042" cy="646331"/>
          </a:xfrm>
          <a:prstGeom prst="rect">
            <a:avLst/>
          </a:prstGeom>
          <a:noFill/>
        </p:spPr>
        <p:txBody>
          <a:bodyPr wrap="square" rtlCol="0">
            <a:spAutoFit/>
          </a:bodyPr>
          <a:lstStyle/>
          <a:p>
            <a:pPr algn="ctr"/>
            <a:r>
              <a:rPr lang="en-US" dirty="0" smtClean="0"/>
              <a:t>MODIS (500m resolution) can’t distinguish patches of natural vegetation</a:t>
            </a:r>
            <a:endParaRPr lang="en-US" dirty="0"/>
          </a:p>
        </p:txBody>
      </p:sp>
    </p:spTree>
    <p:extLst>
      <p:ext uri="{BB962C8B-B14F-4D97-AF65-F5344CB8AC3E}">
        <p14:creationId xmlns:p14="http://schemas.microsoft.com/office/powerpoint/2010/main" val="41276704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00094" y="125440"/>
            <a:ext cx="7707158" cy="461665"/>
          </a:xfrm>
          <a:prstGeom prst="rect">
            <a:avLst/>
          </a:prstGeom>
          <a:noFill/>
        </p:spPr>
        <p:txBody>
          <a:bodyPr wrap="none" rtlCol="0">
            <a:spAutoFit/>
          </a:bodyPr>
          <a:lstStyle/>
          <a:p>
            <a:r>
              <a:rPr lang="en-US" sz="2400" dirty="0" smtClean="0"/>
              <a:t>Fuse MODIS and Landsat to address the mixed pixel problem</a:t>
            </a:r>
            <a:endParaRPr lang="en-US" sz="2400" dirty="0"/>
          </a:p>
        </p:txBody>
      </p:sp>
      <p:grpSp>
        <p:nvGrpSpPr>
          <p:cNvPr id="9" name="Group 8"/>
          <p:cNvGrpSpPr/>
          <p:nvPr/>
        </p:nvGrpSpPr>
        <p:grpSpPr>
          <a:xfrm>
            <a:off x="2576362" y="2703067"/>
            <a:ext cx="4687115" cy="3508281"/>
            <a:chOff x="2571138" y="1633022"/>
            <a:chExt cx="4687115" cy="3508281"/>
          </a:xfrm>
        </p:grpSpPr>
        <p:pic>
          <p:nvPicPr>
            <p:cNvPr id="4" name="Picture 3"/>
            <p:cNvPicPr>
              <a:picLocks noChangeAspect="1"/>
            </p:cNvPicPr>
            <p:nvPr/>
          </p:nvPicPr>
          <p:blipFill>
            <a:blip r:embed="rId3"/>
            <a:stretch>
              <a:fillRect/>
            </a:stretch>
          </p:blipFill>
          <p:spPr>
            <a:xfrm>
              <a:off x="2571138" y="1633022"/>
              <a:ext cx="1472232" cy="3200504"/>
            </a:xfrm>
            <a:prstGeom prst="rect">
              <a:avLst/>
            </a:prstGeom>
          </p:spPr>
        </p:pic>
        <p:pic>
          <p:nvPicPr>
            <p:cNvPr id="5" name="Picture 4"/>
            <p:cNvPicPr>
              <a:picLocks noChangeAspect="1"/>
            </p:cNvPicPr>
            <p:nvPr/>
          </p:nvPicPr>
          <p:blipFill>
            <a:blip r:embed="rId4"/>
            <a:stretch>
              <a:fillRect/>
            </a:stretch>
          </p:blipFill>
          <p:spPr>
            <a:xfrm>
              <a:off x="4800946" y="1825467"/>
              <a:ext cx="2457307" cy="2808351"/>
            </a:xfrm>
            <a:prstGeom prst="rect">
              <a:avLst/>
            </a:prstGeom>
          </p:spPr>
        </p:pic>
        <p:sp>
          <p:nvSpPr>
            <p:cNvPr id="7" name="TextBox 6"/>
            <p:cNvSpPr txBox="1"/>
            <p:nvPr/>
          </p:nvSpPr>
          <p:spPr>
            <a:xfrm>
              <a:off x="3996404" y="4833526"/>
              <a:ext cx="1365240" cy="307777"/>
            </a:xfrm>
            <a:prstGeom prst="rect">
              <a:avLst/>
            </a:prstGeom>
            <a:noFill/>
          </p:spPr>
          <p:txBody>
            <a:bodyPr wrap="none" rtlCol="0">
              <a:spAutoFit/>
            </a:bodyPr>
            <a:lstStyle/>
            <a:p>
              <a:r>
                <a:rPr lang="en-US" sz="1400" dirty="0" smtClean="0"/>
                <a:t>(</a:t>
              </a:r>
              <a:r>
                <a:rPr lang="en-US" sz="1400" dirty="0" err="1" smtClean="0"/>
                <a:t>Luo</a:t>
              </a:r>
              <a:r>
                <a:rPr lang="en-US" sz="1400" dirty="0" smtClean="0"/>
                <a:t> et al, 2018)</a:t>
              </a:r>
              <a:endParaRPr lang="en-US" sz="1400" dirty="0"/>
            </a:p>
          </p:txBody>
        </p:sp>
        <p:cxnSp>
          <p:nvCxnSpPr>
            <p:cNvPr id="8" name="Straight Arrow Connector 7"/>
            <p:cNvCxnSpPr>
              <a:stCxn id="4" idx="3"/>
              <a:endCxn id="5" idx="1"/>
            </p:cNvCxnSpPr>
            <p:nvPr/>
          </p:nvCxnSpPr>
          <p:spPr>
            <a:xfrm flipV="1">
              <a:off x="4043370" y="3229643"/>
              <a:ext cx="757576" cy="3631"/>
            </a:xfrm>
            <a:prstGeom prst="straightConnector1">
              <a:avLst/>
            </a:prstGeom>
            <a:ln w="63500">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3" name="Slide Number Placeholder 2"/>
          <p:cNvSpPr>
            <a:spLocks noGrp="1"/>
          </p:cNvSpPr>
          <p:nvPr>
            <p:ph type="sldNum" sz="quarter" idx="12"/>
          </p:nvPr>
        </p:nvSpPr>
        <p:spPr/>
        <p:txBody>
          <a:bodyPr/>
          <a:lstStyle/>
          <a:p>
            <a:fld id="{B3FE1DD4-46B3-2A45-8695-7DF7878C2BC6}" type="slidenum">
              <a:rPr lang="en-US" smtClean="0"/>
              <a:t>15</a:t>
            </a:fld>
            <a:endParaRPr lang="en-US"/>
          </a:p>
        </p:txBody>
      </p:sp>
      <p:graphicFrame>
        <p:nvGraphicFramePr>
          <p:cNvPr id="27" name="Table 26"/>
          <p:cNvGraphicFramePr>
            <a:graphicFrameLocks noGrp="1"/>
          </p:cNvGraphicFramePr>
          <p:nvPr>
            <p:extLst>
              <p:ext uri="{D42A27DB-BD31-4B8C-83A1-F6EECF244321}">
                <p14:modId xmlns:p14="http://schemas.microsoft.com/office/powerpoint/2010/main" val="3115621631"/>
              </p:ext>
            </p:extLst>
          </p:nvPr>
        </p:nvGraphicFramePr>
        <p:xfrm>
          <a:off x="198088" y="782827"/>
          <a:ext cx="8309164" cy="1920240"/>
        </p:xfrm>
        <a:graphic>
          <a:graphicData uri="http://schemas.openxmlformats.org/drawingml/2006/table">
            <a:tbl>
              <a:tblPr firstRow="1">
                <a:tableStyleId>{5C22544A-7EE6-4342-B048-85BDC9FD1C3A}</a:tableStyleId>
              </a:tblPr>
              <a:tblGrid>
                <a:gridCol w="2077291"/>
                <a:gridCol w="2077291"/>
                <a:gridCol w="2077291"/>
                <a:gridCol w="2077291"/>
              </a:tblGrid>
              <a:tr h="640080">
                <a:tc>
                  <a:txBody>
                    <a:bodyPr/>
                    <a:lstStyle/>
                    <a:p>
                      <a:pPr algn="ctr"/>
                      <a:endParaRPr lang="en-US" dirty="0">
                        <a:solidFill>
                          <a:schemeClr val="tx1"/>
                        </a:solidFill>
                      </a:endParaRPr>
                    </a:p>
                  </a:txBody>
                  <a:tcPr anchor="ctr">
                    <a:noFill/>
                  </a:tcPr>
                </a:tc>
                <a:tc>
                  <a:txBody>
                    <a:bodyPr/>
                    <a:lstStyle/>
                    <a:p>
                      <a:pPr algn="ctr"/>
                      <a:r>
                        <a:rPr lang="en-US" dirty="0" smtClean="0">
                          <a:solidFill>
                            <a:schemeClr val="tx1"/>
                          </a:solidFill>
                        </a:rPr>
                        <a:t>MODIS</a:t>
                      </a:r>
                      <a:endParaRPr lang="en-US" dirty="0">
                        <a:solidFill>
                          <a:schemeClr val="tx1"/>
                        </a:solidFill>
                      </a:endParaRPr>
                    </a:p>
                  </a:txBody>
                  <a:tcPr anchor="ctr">
                    <a:noFill/>
                  </a:tcPr>
                </a:tc>
                <a:tc>
                  <a:txBody>
                    <a:bodyPr/>
                    <a:lstStyle/>
                    <a:p>
                      <a:pPr algn="ctr"/>
                      <a:r>
                        <a:rPr lang="en-US" dirty="0" smtClean="0">
                          <a:solidFill>
                            <a:schemeClr val="tx1"/>
                          </a:solidFill>
                        </a:rPr>
                        <a:t>Landsat</a:t>
                      </a:r>
                      <a:endParaRPr lang="en-US" dirty="0">
                        <a:solidFill>
                          <a:schemeClr val="tx1"/>
                        </a:solidFill>
                      </a:endParaRPr>
                    </a:p>
                  </a:txBody>
                  <a:tcPr anchor="ctr">
                    <a:noFill/>
                  </a:tcPr>
                </a:tc>
                <a:tc>
                  <a:txBody>
                    <a:bodyPr/>
                    <a:lstStyle/>
                    <a:p>
                      <a:pPr algn="ctr"/>
                      <a:r>
                        <a:rPr lang="en-US" dirty="0" smtClean="0">
                          <a:solidFill>
                            <a:schemeClr val="tx1"/>
                          </a:solidFill>
                        </a:rPr>
                        <a:t>MODIS-</a:t>
                      </a:r>
                      <a:r>
                        <a:rPr lang="en-US" dirty="0" smtClean="0">
                          <a:solidFill>
                            <a:schemeClr val="tx1"/>
                          </a:solidFill>
                        </a:rPr>
                        <a:t>Landsat fusion</a:t>
                      </a:r>
                      <a:endParaRPr lang="en-US" dirty="0">
                        <a:solidFill>
                          <a:schemeClr val="tx1"/>
                        </a:solidFill>
                      </a:endParaRPr>
                    </a:p>
                  </a:txBody>
                  <a:tcPr anchor="ctr">
                    <a:noFill/>
                  </a:tcPr>
                </a:tc>
              </a:tr>
              <a:tr h="640080">
                <a:tc>
                  <a:txBody>
                    <a:bodyPr/>
                    <a:lstStyle/>
                    <a:p>
                      <a:pPr algn="ctr"/>
                      <a:r>
                        <a:rPr lang="en-US" dirty="0" smtClean="0"/>
                        <a:t>Temporal resolution</a:t>
                      </a:r>
                      <a:endParaRPr lang="en-US" dirty="0"/>
                    </a:p>
                  </a:txBody>
                  <a:tcPr anchor="ctr">
                    <a:noFill/>
                  </a:tcPr>
                </a:tc>
                <a:tc>
                  <a:txBody>
                    <a:bodyPr/>
                    <a:lstStyle/>
                    <a:p>
                      <a:pPr algn="ctr"/>
                      <a:r>
                        <a:rPr lang="en-US" dirty="0" smtClean="0">
                          <a:solidFill>
                            <a:srgbClr val="000000"/>
                          </a:solidFill>
                        </a:rPr>
                        <a:t>High</a:t>
                      </a:r>
                      <a:r>
                        <a:rPr lang="en-US" baseline="0" dirty="0" smtClean="0">
                          <a:solidFill>
                            <a:srgbClr val="000000"/>
                          </a:solidFill>
                        </a:rPr>
                        <a:t> (8 days)</a:t>
                      </a:r>
                      <a:endParaRPr lang="en-US" dirty="0">
                        <a:solidFill>
                          <a:srgbClr val="000000"/>
                        </a:solidFill>
                      </a:endParaRPr>
                    </a:p>
                  </a:txBody>
                  <a:tcPr anchor="ctr">
                    <a:solidFill>
                      <a:schemeClr val="accent3"/>
                    </a:solidFill>
                  </a:tcPr>
                </a:tc>
                <a:tc>
                  <a:txBody>
                    <a:bodyPr/>
                    <a:lstStyle/>
                    <a:p>
                      <a:pPr algn="ctr"/>
                      <a:r>
                        <a:rPr lang="en-US" dirty="0" smtClean="0"/>
                        <a:t>Low (16 days)</a:t>
                      </a:r>
                      <a:endParaRPr lang="en-US" dirty="0"/>
                    </a:p>
                  </a:txBody>
                  <a:tcPr anchor="ctr">
                    <a:solidFill>
                      <a:schemeClr val="accent2"/>
                    </a:solidFill>
                  </a:tcPr>
                </a:tc>
                <a:tc>
                  <a:txBody>
                    <a:bodyPr/>
                    <a:lstStyle/>
                    <a:p>
                      <a:pPr algn="ctr"/>
                      <a:r>
                        <a:rPr lang="en-US" dirty="0" smtClean="0"/>
                        <a:t>High (8 days)</a:t>
                      </a:r>
                      <a:endParaRPr lang="en-US" dirty="0"/>
                    </a:p>
                  </a:txBody>
                  <a:tcPr anchor="ctr">
                    <a:solidFill>
                      <a:schemeClr val="accent3"/>
                    </a:solidFill>
                  </a:tcPr>
                </a:tc>
              </a:tr>
              <a:tr h="640080">
                <a:tc>
                  <a:txBody>
                    <a:bodyPr/>
                    <a:lstStyle/>
                    <a:p>
                      <a:pPr algn="ctr"/>
                      <a:r>
                        <a:rPr lang="en-US" dirty="0" smtClean="0"/>
                        <a:t>Spatial resolution</a:t>
                      </a:r>
                      <a:endParaRPr lang="en-US" dirty="0"/>
                    </a:p>
                  </a:txBody>
                  <a:tcPr anchor="ctr">
                    <a:noFill/>
                  </a:tcPr>
                </a:tc>
                <a:tc>
                  <a:txBody>
                    <a:bodyPr/>
                    <a:lstStyle/>
                    <a:p>
                      <a:pPr algn="ctr"/>
                      <a:r>
                        <a:rPr lang="en-US" dirty="0" smtClean="0"/>
                        <a:t>Low (500m)</a:t>
                      </a:r>
                      <a:endParaRPr lang="en-US" dirty="0"/>
                    </a:p>
                  </a:txBody>
                  <a:tcPr anchor="ctr">
                    <a:solidFill>
                      <a:schemeClr val="accent2"/>
                    </a:solidFill>
                  </a:tcPr>
                </a:tc>
                <a:tc>
                  <a:txBody>
                    <a:bodyPr/>
                    <a:lstStyle/>
                    <a:p>
                      <a:pPr algn="ctr"/>
                      <a:r>
                        <a:rPr lang="en-US" dirty="0" smtClean="0"/>
                        <a:t>High </a:t>
                      </a:r>
                      <a:r>
                        <a:rPr lang="en-US" dirty="0" smtClean="0"/>
                        <a:t>(30</a:t>
                      </a:r>
                      <a:r>
                        <a:rPr lang="en-US" baseline="0" dirty="0" smtClean="0"/>
                        <a:t>m</a:t>
                      </a:r>
                      <a:r>
                        <a:rPr lang="en-US" dirty="0" smtClean="0"/>
                        <a:t>)</a:t>
                      </a:r>
                      <a:endParaRPr lang="en-US" dirty="0"/>
                    </a:p>
                  </a:txBody>
                  <a:tcPr anchor="ctr">
                    <a:solidFill>
                      <a:schemeClr val="accent3"/>
                    </a:solidFill>
                  </a:tcPr>
                </a:tc>
                <a:tc>
                  <a:txBody>
                    <a:bodyPr/>
                    <a:lstStyle/>
                    <a:p>
                      <a:pPr algn="ctr"/>
                      <a:r>
                        <a:rPr lang="en-US" dirty="0" smtClean="0"/>
                        <a:t>High (30m)</a:t>
                      </a:r>
                      <a:endParaRPr lang="en-US" dirty="0"/>
                    </a:p>
                  </a:txBody>
                  <a:tcPr anchor="ctr">
                    <a:solidFill>
                      <a:schemeClr val="accent3"/>
                    </a:solidFill>
                  </a:tcPr>
                </a:tc>
              </a:tr>
            </a:tbl>
          </a:graphicData>
        </a:graphic>
      </p:graphicFrame>
      <p:grpSp>
        <p:nvGrpSpPr>
          <p:cNvPr id="28" name="Group 27"/>
          <p:cNvGrpSpPr/>
          <p:nvPr/>
        </p:nvGrpSpPr>
        <p:grpSpPr>
          <a:xfrm>
            <a:off x="1658662" y="6352067"/>
            <a:ext cx="6182328" cy="501347"/>
            <a:chOff x="1152922" y="5815616"/>
            <a:chExt cx="6182328" cy="501347"/>
          </a:xfrm>
        </p:grpSpPr>
        <p:sp>
          <p:nvSpPr>
            <p:cNvPr id="29" name="Chevron 28"/>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TextBox 29"/>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31" name="Chevron 30"/>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33" name="Chevron 32"/>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TextBox 33"/>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spTree>
    <p:extLst>
      <p:ext uri="{BB962C8B-B14F-4D97-AF65-F5344CB8AC3E}">
        <p14:creationId xmlns:p14="http://schemas.microsoft.com/office/powerpoint/2010/main" val="13999497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16</a:t>
            </a:fld>
            <a:endParaRPr lang="en-US"/>
          </a:p>
        </p:txBody>
      </p:sp>
      <p:sp>
        <p:nvSpPr>
          <p:cNvPr id="3" name="TextBox 2"/>
          <p:cNvSpPr txBox="1"/>
          <p:nvPr/>
        </p:nvSpPr>
        <p:spPr>
          <a:xfrm>
            <a:off x="717952" y="144567"/>
            <a:ext cx="7968848" cy="461665"/>
          </a:xfrm>
          <a:prstGeom prst="rect">
            <a:avLst/>
          </a:prstGeom>
          <a:noFill/>
        </p:spPr>
        <p:txBody>
          <a:bodyPr wrap="none" rtlCol="0">
            <a:spAutoFit/>
          </a:bodyPr>
          <a:lstStyle/>
          <a:p>
            <a:r>
              <a:rPr lang="en-US" sz="2400" dirty="0" smtClean="0"/>
              <a:t>Additional RS products can address the largest sources of error</a:t>
            </a:r>
            <a:endParaRPr lang="en-US" sz="2400" dirty="0"/>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sp>
        <p:nvSpPr>
          <p:cNvPr id="12" name="TextBox 11"/>
          <p:cNvSpPr txBox="1"/>
          <p:nvPr/>
        </p:nvSpPr>
        <p:spPr>
          <a:xfrm>
            <a:off x="3320358" y="1066168"/>
            <a:ext cx="2489609" cy="369332"/>
          </a:xfrm>
          <a:prstGeom prst="rect">
            <a:avLst/>
          </a:prstGeom>
          <a:noFill/>
        </p:spPr>
        <p:txBody>
          <a:bodyPr wrap="none" rtlCol="0">
            <a:spAutoFit/>
          </a:bodyPr>
          <a:lstStyle/>
          <a:p>
            <a:r>
              <a:rPr lang="en-US" dirty="0" smtClean="0"/>
              <a:t>Low temporal resolution</a:t>
            </a:r>
            <a:endParaRPr lang="en-US" dirty="0"/>
          </a:p>
        </p:txBody>
      </p:sp>
      <p:pic>
        <p:nvPicPr>
          <p:cNvPr id="15" name="Picture 14"/>
          <p:cNvPicPr>
            <a:picLocks noChangeAspect="1"/>
          </p:cNvPicPr>
          <p:nvPr/>
        </p:nvPicPr>
        <p:blipFill rotWithShape="1">
          <a:blip r:embed="rId3"/>
          <a:srcRect l="10247" t="16154" r="14898" b="11844"/>
          <a:stretch/>
        </p:blipFill>
        <p:spPr>
          <a:xfrm>
            <a:off x="1288222" y="1557921"/>
            <a:ext cx="6568638" cy="3116986"/>
          </a:xfrm>
          <a:prstGeom prst="rect">
            <a:avLst/>
          </a:prstGeom>
        </p:spPr>
      </p:pic>
      <p:sp>
        <p:nvSpPr>
          <p:cNvPr id="16" name="TextBox 15"/>
          <p:cNvSpPr txBox="1"/>
          <p:nvPr/>
        </p:nvSpPr>
        <p:spPr>
          <a:xfrm>
            <a:off x="1529981" y="4985845"/>
            <a:ext cx="6284586" cy="369332"/>
          </a:xfrm>
          <a:prstGeom prst="rect">
            <a:avLst/>
          </a:prstGeom>
          <a:noFill/>
        </p:spPr>
        <p:txBody>
          <a:bodyPr wrap="square" rtlCol="0">
            <a:spAutoFit/>
          </a:bodyPr>
          <a:lstStyle/>
          <a:p>
            <a:pPr algn="ctr"/>
            <a:r>
              <a:rPr lang="en-US" dirty="0" smtClean="0"/>
              <a:t>8 </a:t>
            </a:r>
            <a:r>
              <a:rPr lang="en-US" dirty="0" smtClean="0"/>
              <a:t>day </a:t>
            </a:r>
            <a:r>
              <a:rPr lang="en-US" dirty="0" smtClean="0"/>
              <a:t>resolution </a:t>
            </a:r>
            <a:r>
              <a:rPr lang="en-US" dirty="0" smtClean="0"/>
              <a:t>only provides a few data points around </a:t>
            </a:r>
            <a:r>
              <a:rPr lang="en-US" dirty="0" err="1" smtClean="0"/>
              <a:t>greenup</a:t>
            </a:r>
            <a:endParaRPr lang="en-US" dirty="0"/>
          </a:p>
        </p:txBody>
      </p:sp>
      <p:sp>
        <p:nvSpPr>
          <p:cNvPr id="36" name="Rectangle 35"/>
          <p:cNvSpPr/>
          <p:nvPr/>
        </p:nvSpPr>
        <p:spPr>
          <a:xfrm>
            <a:off x="2894253" y="1711191"/>
            <a:ext cx="880646" cy="261089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801716" y="2841556"/>
            <a:ext cx="486506" cy="369332"/>
          </a:xfrm>
          <a:prstGeom prst="rect">
            <a:avLst/>
          </a:prstGeom>
          <a:noFill/>
        </p:spPr>
        <p:txBody>
          <a:bodyPr wrap="none" rtlCol="0">
            <a:spAutoFit/>
          </a:bodyPr>
          <a:lstStyle/>
          <a:p>
            <a:r>
              <a:rPr lang="en-US" dirty="0" smtClean="0"/>
              <a:t>EVI</a:t>
            </a:r>
            <a:endParaRPr lang="en-US" dirty="0"/>
          </a:p>
        </p:txBody>
      </p:sp>
    </p:spTree>
    <p:extLst>
      <p:ext uri="{BB962C8B-B14F-4D97-AF65-F5344CB8AC3E}">
        <p14:creationId xmlns:p14="http://schemas.microsoft.com/office/powerpoint/2010/main" val="92642763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17</a:t>
            </a:fld>
            <a:endParaRPr lang="en-US"/>
          </a:p>
        </p:txBody>
      </p:sp>
      <p:sp>
        <p:nvSpPr>
          <p:cNvPr id="3" name="TextBox 2"/>
          <p:cNvSpPr txBox="1"/>
          <p:nvPr/>
        </p:nvSpPr>
        <p:spPr>
          <a:xfrm>
            <a:off x="695587" y="139231"/>
            <a:ext cx="7638930" cy="461665"/>
          </a:xfrm>
          <a:prstGeom prst="rect">
            <a:avLst/>
          </a:prstGeom>
          <a:noFill/>
        </p:spPr>
        <p:txBody>
          <a:bodyPr wrap="none" rtlCol="0">
            <a:spAutoFit/>
          </a:bodyPr>
          <a:lstStyle/>
          <a:p>
            <a:r>
              <a:rPr lang="en-US" sz="2400" dirty="0" smtClean="0"/>
              <a:t>Sentinel’s high revisit time may improve </a:t>
            </a:r>
            <a:r>
              <a:rPr lang="en-US" sz="2400" dirty="0" err="1" smtClean="0"/>
              <a:t>greenup</a:t>
            </a:r>
            <a:r>
              <a:rPr lang="en-US" sz="2400" dirty="0" smtClean="0"/>
              <a:t> estimates</a:t>
            </a:r>
            <a:endParaRPr lang="en-US" sz="2400" dirty="0"/>
          </a:p>
        </p:txBody>
      </p:sp>
      <p:pic>
        <p:nvPicPr>
          <p:cNvPr id="4" name="Picture 3" descr="sentin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118" y="1117716"/>
            <a:ext cx="3818721" cy="2175065"/>
          </a:xfrm>
          <a:prstGeom prst="rect">
            <a:avLst/>
          </a:prstGeom>
        </p:spPr>
      </p:pic>
      <p:grpSp>
        <p:nvGrpSpPr>
          <p:cNvPr id="6" name="Group 5"/>
          <p:cNvGrpSpPr/>
          <p:nvPr/>
        </p:nvGrpSpPr>
        <p:grpSpPr>
          <a:xfrm>
            <a:off x="1658662" y="6352067"/>
            <a:ext cx="6182328" cy="501347"/>
            <a:chOff x="1152922" y="5815616"/>
            <a:chExt cx="6182328" cy="501347"/>
          </a:xfrm>
        </p:grpSpPr>
        <p:sp>
          <p:nvSpPr>
            <p:cNvPr id="7" name="Chevron 6"/>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9" name="Chevron 8"/>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11" name="Chevron 10"/>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sp>
        <p:nvSpPr>
          <p:cNvPr id="13" name="Rectangle 12"/>
          <p:cNvSpPr/>
          <p:nvPr/>
        </p:nvSpPr>
        <p:spPr>
          <a:xfrm>
            <a:off x="2241907" y="748384"/>
            <a:ext cx="4755441" cy="369332"/>
          </a:xfrm>
          <a:prstGeom prst="rect">
            <a:avLst/>
          </a:prstGeom>
        </p:spPr>
        <p:txBody>
          <a:bodyPr wrap="none">
            <a:spAutoFit/>
          </a:bodyPr>
          <a:lstStyle/>
          <a:p>
            <a:pPr algn="ctr"/>
            <a:r>
              <a:rPr lang="en-US" dirty="0"/>
              <a:t>All-weather sensor eliminates </a:t>
            </a:r>
            <a:r>
              <a:rPr lang="en-US" dirty="0" smtClean="0"/>
              <a:t>cloud interference</a:t>
            </a:r>
            <a:endParaRPr lang="en-US" dirty="0"/>
          </a:p>
        </p:txBody>
      </p:sp>
      <p:cxnSp>
        <p:nvCxnSpPr>
          <p:cNvPr id="17" name="Straight Arrow Connector 16"/>
          <p:cNvCxnSpPr/>
          <p:nvPr/>
        </p:nvCxnSpPr>
        <p:spPr>
          <a:xfrm>
            <a:off x="4679824" y="5260373"/>
            <a:ext cx="0" cy="499668"/>
          </a:xfrm>
          <a:prstGeom prst="straightConnector1">
            <a:avLst/>
          </a:prstGeom>
          <a:ln w="63500">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403791" y="5728757"/>
            <a:ext cx="636299" cy="369332"/>
          </a:xfrm>
          <a:prstGeom prst="rect">
            <a:avLst/>
          </a:prstGeom>
          <a:noFill/>
        </p:spPr>
        <p:txBody>
          <a:bodyPr wrap="none" rtlCol="0">
            <a:spAutoFit/>
          </a:bodyPr>
          <a:lstStyle/>
          <a:p>
            <a:r>
              <a:rPr lang="en-US" dirty="0" smtClean="0">
                <a:solidFill>
                  <a:srgbClr val="008000"/>
                </a:solidFill>
              </a:rPr>
              <a:t>Peak</a:t>
            </a:r>
            <a:endParaRPr lang="en-US" dirty="0">
              <a:solidFill>
                <a:srgbClr val="008000"/>
              </a:solidFill>
            </a:endParaRPr>
          </a:p>
        </p:txBody>
      </p:sp>
      <p:grpSp>
        <p:nvGrpSpPr>
          <p:cNvPr id="16" name="Group 15"/>
          <p:cNvGrpSpPr/>
          <p:nvPr/>
        </p:nvGrpSpPr>
        <p:grpSpPr>
          <a:xfrm>
            <a:off x="-402426" y="4089010"/>
            <a:ext cx="9478180" cy="1482914"/>
            <a:chOff x="-402426" y="4089010"/>
            <a:chExt cx="9478180" cy="1482914"/>
          </a:xfrm>
        </p:grpSpPr>
        <p:sp>
          <p:nvSpPr>
            <p:cNvPr id="15" name="TextBox 14"/>
            <p:cNvSpPr txBox="1"/>
            <p:nvPr/>
          </p:nvSpPr>
          <p:spPr>
            <a:xfrm>
              <a:off x="6443923" y="4089010"/>
              <a:ext cx="2631831" cy="646331"/>
            </a:xfrm>
            <a:prstGeom prst="rect">
              <a:avLst/>
            </a:prstGeom>
            <a:noFill/>
            <a:ln>
              <a:noFill/>
            </a:ln>
          </p:spPr>
          <p:txBody>
            <a:bodyPr wrap="square" rtlCol="0">
              <a:spAutoFit/>
            </a:bodyPr>
            <a:lstStyle/>
            <a:p>
              <a:r>
                <a:rPr lang="en-US" dirty="0" smtClean="0">
                  <a:solidFill>
                    <a:srgbClr val="008000"/>
                  </a:solidFill>
                </a:rPr>
                <a:t>Vegetation index </a:t>
              </a:r>
            </a:p>
            <a:p>
              <a:r>
                <a:rPr lang="en-US" dirty="0" smtClean="0">
                  <a:solidFill>
                    <a:srgbClr val="008000"/>
                  </a:solidFill>
                </a:rPr>
                <a:t>(</a:t>
              </a:r>
              <a:r>
                <a:rPr lang="en-US" dirty="0" err="1" smtClean="0">
                  <a:solidFill>
                    <a:srgbClr val="008000"/>
                  </a:solidFill>
                </a:rPr>
                <a:t>Modis</a:t>
              </a:r>
              <a:r>
                <a:rPr lang="en-US" dirty="0" smtClean="0">
                  <a:solidFill>
                    <a:srgbClr val="008000"/>
                  </a:solidFill>
                </a:rPr>
                <a:t>-Landsat fusion)</a:t>
              </a:r>
              <a:endParaRPr lang="en-US" dirty="0">
                <a:solidFill>
                  <a:srgbClr val="008000"/>
                </a:solidFill>
              </a:endParaRPr>
            </a:p>
          </p:txBody>
        </p:sp>
        <p:sp>
          <p:nvSpPr>
            <p:cNvPr id="21" name="Freeform 20"/>
            <p:cNvSpPr/>
            <p:nvPr/>
          </p:nvSpPr>
          <p:spPr>
            <a:xfrm>
              <a:off x="-402426" y="4089010"/>
              <a:ext cx="9462828" cy="1062611"/>
            </a:xfrm>
            <a:custGeom>
              <a:avLst/>
              <a:gdLst>
                <a:gd name="connsiteX0" fmla="*/ 0 w 7953484"/>
                <a:gd name="connsiteY0" fmla="*/ 2205924 h 2322905"/>
                <a:gd name="connsiteX1" fmla="*/ 116963 w 7953484"/>
                <a:gd name="connsiteY1" fmla="*/ 2239347 h 2322905"/>
                <a:gd name="connsiteX2" fmla="*/ 250635 w 7953484"/>
                <a:gd name="connsiteY2" fmla="*/ 2272770 h 2322905"/>
                <a:gd name="connsiteX3" fmla="*/ 367598 w 7953484"/>
                <a:gd name="connsiteY3" fmla="*/ 2306194 h 2322905"/>
                <a:gd name="connsiteX4" fmla="*/ 484561 w 7953484"/>
                <a:gd name="connsiteY4" fmla="*/ 2322905 h 2322905"/>
                <a:gd name="connsiteX5" fmla="*/ 1303302 w 7953484"/>
                <a:gd name="connsiteY5" fmla="*/ 2306194 h 2322905"/>
                <a:gd name="connsiteX6" fmla="*/ 1503810 w 7953484"/>
                <a:gd name="connsiteY6" fmla="*/ 2256059 h 2322905"/>
                <a:gd name="connsiteX7" fmla="*/ 1587355 w 7953484"/>
                <a:gd name="connsiteY7" fmla="*/ 2222636 h 2322905"/>
                <a:gd name="connsiteX8" fmla="*/ 1687609 w 7953484"/>
                <a:gd name="connsiteY8" fmla="*/ 2189213 h 2322905"/>
                <a:gd name="connsiteX9" fmla="*/ 1804572 w 7953484"/>
                <a:gd name="connsiteY9" fmla="*/ 2155790 h 2322905"/>
                <a:gd name="connsiteX10" fmla="*/ 1871408 w 7953484"/>
                <a:gd name="connsiteY10" fmla="*/ 2122367 h 2322905"/>
                <a:gd name="connsiteX11" fmla="*/ 1921535 w 7953484"/>
                <a:gd name="connsiteY11" fmla="*/ 2105655 h 2322905"/>
                <a:gd name="connsiteX12" fmla="*/ 1971662 w 7953484"/>
                <a:gd name="connsiteY12" fmla="*/ 2072232 h 2322905"/>
                <a:gd name="connsiteX13" fmla="*/ 2021789 w 7953484"/>
                <a:gd name="connsiteY13" fmla="*/ 2055520 h 2322905"/>
                <a:gd name="connsiteX14" fmla="*/ 2122043 w 7953484"/>
                <a:gd name="connsiteY14" fmla="*/ 2005386 h 2322905"/>
                <a:gd name="connsiteX15" fmla="*/ 2172170 w 7953484"/>
                <a:gd name="connsiteY15" fmla="*/ 1971963 h 2322905"/>
                <a:gd name="connsiteX16" fmla="*/ 2305842 w 7953484"/>
                <a:gd name="connsiteY16" fmla="*/ 1905116 h 2322905"/>
                <a:gd name="connsiteX17" fmla="*/ 2372678 w 7953484"/>
                <a:gd name="connsiteY17" fmla="*/ 1838270 h 2322905"/>
                <a:gd name="connsiteX18" fmla="*/ 2422805 w 7953484"/>
                <a:gd name="connsiteY18" fmla="*/ 1804847 h 2322905"/>
                <a:gd name="connsiteX19" fmla="*/ 2606604 w 7953484"/>
                <a:gd name="connsiteY19" fmla="*/ 1587597 h 2322905"/>
                <a:gd name="connsiteX20" fmla="*/ 2673440 w 7953484"/>
                <a:gd name="connsiteY20" fmla="*/ 1520751 h 2322905"/>
                <a:gd name="connsiteX21" fmla="*/ 2773694 w 7953484"/>
                <a:gd name="connsiteY21" fmla="*/ 1387059 h 2322905"/>
                <a:gd name="connsiteX22" fmla="*/ 2840530 w 7953484"/>
                <a:gd name="connsiteY22" fmla="*/ 1320212 h 2322905"/>
                <a:gd name="connsiteX23" fmla="*/ 2940784 w 7953484"/>
                <a:gd name="connsiteY23" fmla="*/ 1203232 h 2322905"/>
                <a:gd name="connsiteX24" fmla="*/ 3041038 w 7953484"/>
                <a:gd name="connsiteY24" fmla="*/ 1086251 h 2322905"/>
                <a:gd name="connsiteX25" fmla="*/ 3074456 w 7953484"/>
                <a:gd name="connsiteY25" fmla="*/ 1019405 h 2322905"/>
                <a:gd name="connsiteX26" fmla="*/ 3124583 w 7953484"/>
                <a:gd name="connsiteY26" fmla="*/ 969270 h 2322905"/>
                <a:gd name="connsiteX27" fmla="*/ 3191419 w 7953484"/>
                <a:gd name="connsiteY27" fmla="*/ 869001 h 2322905"/>
                <a:gd name="connsiteX28" fmla="*/ 3258255 w 7953484"/>
                <a:gd name="connsiteY28" fmla="*/ 785443 h 2322905"/>
                <a:gd name="connsiteX29" fmla="*/ 3291673 w 7953484"/>
                <a:gd name="connsiteY29" fmla="*/ 735308 h 2322905"/>
                <a:gd name="connsiteX30" fmla="*/ 3358509 w 7953484"/>
                <a:gd name="connsiteY30" fmla="*/ 651751 h 2322905"/>
                <a:gd name="connsiteX31" fmla="*/ 3391927 w 7953484"/>
                <a:gd name="connsiteY31" fmla="*/ 601616 h 2322905"/>
                <a:gd name="connsiteX32" fmla="*/ 3458763 w 7953484"/>
                <a:gd name="connsiteY32" fmla="*/ 484635 h 2322905"/>
                <a:gd name="connsiteX33" fmla="*/ 3508890 w 7953484"/>
                <a:gd name="connsiteY33" fmla="*/ 451212 h 2322905"/>
                <a:gd name="connsiteX34" fmla="*/ 3575726 w 7953484"/>
                <a:gd name="connsiteY34" fmla="*/ 350943 h 2322905"/>
                <a:gd name="connsiteX35" fmla="*/ 3609144 w 7953484"/>
                <a:gd name="connsiteY35" fmla="*/ 300808 h 2322905"/>
                <a:gd name="connsiteX36" fmla="*/ 3792943 w 7953484"/>
                <a:gd name="connsiteY36" fmla="*/ 167116 h 2322905"/>
                <a:gd name="connsiteX37" fmla="*/ 3843070 w 7953484"/>
                <a:gd name="connsiteY37" fmla="*/ 150404 h 2322905"/>
                <a:gd name="connsiteX38" fmla="*/ 3976742 w 7953484"/>
                <a:gd name="connsiteY38" fmla="*/ 83558 h 2322905"/>
                <a:gd name="connsiteX39" fmla="*/ 4160541 w 7953484"/>
                <a:gd name="connsiteY39" fmla="*/ 16712 h 2322905"/>
                <a:gd name="connsiteX40" fmla="*/ 4210668 w 7953484"/>
                <a:gd name="connsiteY40" fmla="*/ 0 h 2322905"/>
                <a:gd name="connsiteX41" fmla="*/ 4478012 w 7953484"/>
                <a:gd name="connsiteY41" fmla="*/ 33424 h 2322905"/>
                <a:gd name="connsiteX42" fmla="*/ 4528139 w 7953484"/>
                <a:gd name="connsiteY42" fmla="*/ 66847 h 2322905"/>
                <a:gd name="connsiteX43" fmla="*/ 4628393 w 7953484"/>
                <a:gd name="connsiteY43" fmla="*/ 116981 h 2322905"/>
                <a:gd name="connsiteX44" fmla="*/ 4745356 w 7953484"/>
                <a:gd name="connsiteY44" fmla="*/ 217251 h 2322905"/>
                <a:gd name="connsiteX45" fmla="*/ 4795483 w 7953484"/>
                <a:gd name="connsiteY45" fmla="*/ 284097 h 2322905"/>
                <a:gd name="connsiteX46" fmla="*/ 4945864 w 7953484"/>
                <a:gd name="connsiteY46" fmla="*/ 451212 h 2322905"/>
                <a:gd name="connsiteX47" fmla="*/ 5046118 w 7953484"/>
                <a:gd name="connsiteY47" fmla="*/ 618328 h 2322905"/>
                <a:gd name="connsiteX48" fmla="*/ 5146372 w 7953484"/>
                <a:gd name="connsiteY48" fmla="*/ 768731 h 2322905"/>
                <a:gd name="connsiteX49" fmla="*/ 5179790 w 7953484"/>
                <a:gd name="connsiteY49" fmla="*/ 818866 h 2322905"/>
                <a:gd name="connsiteX50" fmla="*/ 5246626 w 7953484"/>
                <a:gd name="connsiteY50" fmla="*/ 952558 h 2322905"/>
                <a:gd name="connsiteX51" fmla="*/ 5280044 w 7953484"/>
                <a:gd name="connsiteY51" fmla="*/ 985982 h 2322905"/>
                <a:gd name="connsiteX52" fmla="*/ 5463843 w 7953484"/>
                <a:gd name="connsiteY52" fmla="*/ 1253366 h 2322905"/>
                <a:gd name="connsiteX53" fmla="*/ 5547388 w 7953484"/>
                <a:gd name="connsiteY53" fmla="*/ 1336924 h 2322905"/>
                <a:gd name="connsiteX54" fmla="*/ 5580806 w 7953484"/>
                <a:gd name="connsiteY54" fmla="*/ 1387059 h 2322905"/>
                <a:gd name="connsiteX55" fmla="*/ 5630933 w 7953484"/>
                <a:gd name="connsiteY55" fmla="*/ 1420482 h 2322905"/>
                <a:gd name="connsiteX56" fmla="*/ 5697769 w 7953484"/>
                <a:gd name="connsiteY56" fmla="*/ 1487328 h 2322905"/>
                <a:gd name="connsiteX57" fmla="*/ 5831441 w 7953484"/>
                <a:gd name="connsiteY57" fmla="*/ 1587597 h 2322905"/>
                <a:gd name="connsiteX58" fmla="*/ 5914986 w 7953484"/>
                <a:gd name="connsiteY58" fmla="*/ 1654443 h 2322905"/>
                <a:gd name="connsiteX59" fmla="*/ 5965113 w 7953484"/>
                <a:gd name="connsiteY59" fmla="*/ 1671155 h 2322905"/>
                <a:gd name="connsiteX60" fmla="*/ 6148912 w 7953484"/>
                <a:gd name="connsiteY60" fmla="*/ 1771424 h 2322905"/>
                <a:gd name="connsiteX61" fmla="*/ 6299293 w 7953484"/>
                <a:gd name="connsiteY61" fmla="*/ 1838270 h 2322905"/>
                <a:gd name="connsiteX62" fmla="*/ 6399547 w 7953484"/>
                <a:gd name="connsiteY62" fmla="*/ 1888405 h 2322905"/>
                <a:gd name="connsiteX63" fmla="*/ 6449674 w 7953484"/>
                <a:gd name="connsiteY63" fmla="*/ 1921828 h 2322905"/>
                <a:gd name="connsiteX64" fmla="*/ 6516510 w 7953484"/>
                <a:gd name="connsiteY64" fmla="*/ 1938540 h 2322905"/>
                <a:gd name="connsiteX65" fmla="*/ 6566637 w 7953484"/>
                <a:gd name="connsiteY65" fmla="*/ 1955251 h 2322905"/>
                <a:gd name="connsiteX66" fmla="*/ 6633473 w 7953484"/>
                <a:gd name="connsiteY66" fmla="*/ 1988674 h 2322905"/>
                <a:gd name="connsiteX67" fmla="*/ 6717018 w 7953484"/>
                <a:gd name="connsiteY67" fmla="*/ 2005386 h 2322905"/>
                <a:gd name="connsiteX68" fmla="*/ 6767145 w 7953484"/>
                <a:gd name="connsiteY68" fmla="*/ 2022097 h 2322905"/>
                <a:gd name="connsiteX69" fmla="*/ 6950944 w 7953484"/>
                <a:gd name="connsiteY69" fmla="*/ 2055520 h 2322905"/>
                <a:gd name="connsiteX70" fmla="*/ 7418796 w 7953484"/>
                <a:gd name="connsiteY70" fmla="*/ 2105655 h 2322905"/>
                <a:gd name="connsiteX71" fmla="*/ 7953484 w 7953484"/>
                <a:gd name="connsiteY71" fmla="*/ 2105655 h 23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953484" h="2322905">
                  <a:moveTo>
                    <a:pt x="0" y="2205924"/>
                  </a:moveTo>
                  <a:lnTo>
                    <a:pt x="116963" y="2239347"/>
                  </a:lnTo>
                  <a:cubicBezTo>
                    <a:pt x="161341" y="2251183"/>
                    <a:pt x="206325" y="2260683"/>
                    <a:pt x="250635" y="2272770"/>
                  </a:cubicBezTo>
                  <a:cubicBezTo>
                    <a:pt x="322215" y="2292295"/>
                    <a:pt x="284109" y="2291012"/>
                    <a:pt x="367598" y="2306194"/>
                  </a:cubicBezTo>
                  <a:cubicBezTo>
                    <a:pt x="406346" y="2313240"/>
                    <a:pt x="445573" y="2317335"/>
                    <a:pt x="484561" y="2322905"/>
                  </a:cubicBezTo>
                  <a:lnTo>
                    <a:pt x="1303302" y="2306194"/>
                  </a:lnTo>
                  <a:cubicBezTo>
                    <a:pt x="1366582" y="2303893"/>
                    <a:pt x="1445989" y="2279191"/>
                    <a:pt x="1503810" y="2256059"/>
                  </a:cubicBezTo>
                  <a:cubicBezTo>
                    <a:pt x="1531658" y="2244918"/>
                    <a:pt x="1559167" y="2232888"/>
                    <a:pt x="1587355" y="2222636"/>
                  </a:cubicBezTo>
                  <a:cubicBezTo>
                    <a:pt x="1620460" y="2210596"/>
                    <a:pt x="1653435" y="2197758"/>
                    <a:pt x="1687609" y="2189213"/>
                  </a:cubicBezTo>
                  <a:cubicBezTo>
                    <a:pt x="1721519" y="2180734"/>
                    <a:pt x="1771017" y="2170173"/>
                    <a:pt x="1804572" y="2155790"/>
                  </a:cubicBezTo>
                  <a:cubicBezTo>
                    <a:pt x="1827467" y="2145977"/>
                    <a:pt x="1848514" y="2132180"/>
                    <a:pt x="1871408" y="2122367"/>
                  </a:cubicBezTo>
                  <a:cubicBezTo>
                    <a:pt x="1887597" y="2115428"/>
                    <a:pt x="1905782" y="2113533"/>
                    <a:pt x="1921535" y="2105655"/>
                  </a:cubicBezTo>
                  <a:cubicBezTo>
                    <a:pt x="1939497" y="2096673"/>
                    <a:pt x="1953700" y="2081214"/>
                    <a:pt x="1971662" y="2072232"/>
                  </a:cubicBezTo>
                  <a:cubicBezTo>
                    <a:pt x="1987415" y="2064354"/>
                    <a:pt x="2006036" y="2063398"/>
                    <a:pt x="2021789" y="2055520"/>
                  </a:cubicBezTo>
                  <a:cubicBezTo>
                    <a:pt x="2151344" y="1990732"/>
                    <a:pt x="1996056" y="2047387"/>
                    <a:pt x="2122043" y="2005386"/>
                  </a:cubicBezTo>
                  <a:cubicBezTo>
                    <a:pt x="2138752" y="1994245"/>
                    <a:pt x="2154208" y="1980945"/>
                    <a:pt x="2172170" y="1971963"/>
                  </a:cubicBezTo>
                  <a:cubicBezTo>
                    <a:pt x="2267431" y="1924325"/>
                    <a:pt x="2180783" y="2002399"/>
                    <a:pt x="2305842" y="1905116"/>
                  </a:cubicBezTo>
                  <a:cubicBezTo>
                    <a:pt x="2330712" y="1885769"/>
                    <a:pt x="2348756" y="1858778"/>
                    <a:pt x="2372678" y="1838270"/>
                  </a:cubicBezTo>
                  <a:cubicBezTo>
                    <a:pt x="2387925" y="1825199"/>
                    <a:pt x="2407692" y="1818073"/>
                    <a:pt x="2422805" y="1804847"/>
                  </a:cubicBezTo>
                  <a:cubicBezTo>
                    <a:pt x="2656399" y="1600421"/>
                    <a:pt x="2326214" y="1868029"/>
                    <a:pt x="2606604" y="1587597"/>
                  </a:cubicBezTo>
                  <a:cubicBezTo>
                    <a:pt x="2628883" y="1565315"/>
                    <a:pt x="2653270" y="1544958"/>
                    <a:pt x="2673440" y="1520751"/>
                  </a:cubicBezTo>
                  <a:cubicBezTo>
                    <a:pt x="2709096" y="1477957"/>
                    <a:pt x="2734310" y="1426450"/>
                    <a:pt x="2773694" y="1387059"/>
                  </a:cubicBezTo>
                  <a:cubicBezTo>
                    <a:pt x="2795973" y="1364777"/>
                    <a:pt x="2819783" y="1343927"/>
                    <a:pt x="2840530" y="1320212"/>
                  </a:cubicBezTo>
                  <a:cubicBezTo>
                    <a:pt x="2990559" y="1148723"/>
                    <a:pt x="2798227" y="1345809"/>
                    <a:pt x="2940784" y="1203232"/>
                  </a:cubicBezTo>
                  <a:cubicBezTo>
                    <a:pt x="3025459" y="1033854"/>
                    <a:pt x="2910893" y="1238109"/>
                    <a:pt x="3041038" y="1086251"/>
                  </a:cubicBezTo>
                  <a:cubicBezTo>
                    <a:pt x="3057249" y="1067336"/>
                    <a:pt x="3059978" y="1039677"/>
                    <a:pt x="3074456" y="1019405"/>
                  </a:cubicBezTo>
                  <a:cubicBezTo>
                    <a:pt x="3088190" y="1000174"/>
                    <a:pt x="3110076" y="987925"/>
                    <a:pt x="3124583" y="969270"/>
                  </a:cubicBezTo>
                  <a:cubicBezTo>
                    <a:pt x="3149241" y="937562"/>
                    <a:pt x="3166329" y="900369"/>
                    <a:pt x="3191419" y="869001"/>
                  </a:cubicBezTo>
                  <a:cubicBezTo>
                    <a:pt x="3213698" y="841148"/>
                    <a:pt x="3236857" y="813978"/>
                    <a:pt x="3258255" y="785443"/>
                  </a:cubicBezTo>
                  <a:cubicBezTo>
                    <a:pt x="3270304" y="769375"/>
                    <a:pt x="3279624" y="751376"/>
                    <a:pt x="3291673" y="735308"/>
                  </a:cubicBezTo>
                  <a:cubicBezTo>
                    <a:pt x="3313071" y="706773"/>
                    <a:pt x="3337111" y="680286"/>
                    <a:pt x="3358509" y="651751"/>
                  </a:cubicBezTo>
                  <a:cubicBezTo>
                    <a:pt x="3370558" y="635683"/>
                    <a:pt x="3381964" y="619054"/>
                    <a:pt x="3391927" y="601616"/>
                  </a:cubicBezTo>
                  <a:cubicBezTo>
                    <a:pt x="3409399" y="571036"/>
                    <a:pt x="3431625" y="511777"/>
                    <a:pt x="3458763" y="484635"/>
                  </a:cubicBezTo>
                  <a:cubicBezTo>
                    <a:pt x="3472962" y="470433"/>
                    <a:pt x="3492181" y="462353"/>
                    <a:pt x="3508890" y="451212"/>
                  </a:cubicBezTo>
                  <a:cubicBezTo>
                    <a:pt x="3538254" y="363105"/>
                    <a:pt x="3506190" y="434399"/>
                    <a:pt x="3575726" y="350943"/>
                  </a:cubicBezTo>
                  <a:cubicBezTo>
                    <a:pt x="3588582" y="335513"/>
                    <a:pt x="3594944" y="315011"/>
                    <a:pt x="3609144" y="300808"/>
                  </a:cubicBezTo>
                  <a:cubicBezTo>
                    <a:pt x="3631893" y="278055"/>
                    <a:pt x="3766800" y="175832"/>
                    <a:pt x="3792943" y="167116"/>
                  </a:cubicBezTo>
                  <a:cubicBezTo>
                    <a:pt x="3809652" y="161545"/>
                    <a:pt x="3827317" y="158282"/>
                    <a:pt x="3843070" y="150404"/>
                  </a:cubicBezTo>
                  <a:cubicBezTo>
                    <a:pt x="4070375" y="36734"/>
                    <a:pt x="3826031" y="140084"/>
                    <a:pt x="3976742" y="83558"/>
                  </a:cubicBezTo>
                  <a:cubicBezTo>
                    <a:pt x="4162741" y="13797"/>
                    <a:pt x="3949918" y="86931"/>
                    <a:pt x="4160541" y="16712"/>
                  </a:cubicBezTo>
                  <a:lnTo>
                    <a:pt x="4210668" y="0"/>
                  </a:lnTo>
                  <a:cubicBezTo>
                    <a:pt x="4252140" y="3191"/>
                    <a:pt x="4405878" y="-2649"/>
                    <a:pt x="4478012" y="33424"/>
                  </a:cubicBezTo>
                  <a:cubicBezTo>
                    <a:pt x="4495974" y="42406"/>
                    <a:pt x="4510584" y="57093"/>
                    <a:pt x="4528139" y="66847"/>
                  </a:cubicBezTo>
                  <a:cubicBezTo>
                    <a:pt x="4560799" y="84994"/>
                    <a:pt x="4596872" y="96919"/>
                    <a:pt x="4628393" y="116981"/>
                  </a:cubicBezTo>
                  <a:cubicBezTo>
                    <a:pt x="4649319" y="130299"/>
                    <a:pt x="4719817" y="186599"/>
                    <a:pt x="4745356" y="217251"/>
                  </a:cubicBezTo>
                  <a:cubicBezTo>
                    <a:pt x="4763184" y="238648"/>
                    <a:pt x="4776981" y="263280"/>
                    <a:pt x="4795483" y="284097"/>
                  </a:cubicBezTo>
                  <a:cubicBezTo>
                    <a:pt x="4908143" y="410858"/>
                    <a:pt x="4850897" y="320612"/>
                    <a:pt x="4945864" y="451212"/>
                  </a:cubicBezTo>
                  <a:cubicBezTo>
                    <a:pt x="5086636" y="644803"/>
                    <a:pt x="4957454" y="470531"/>
                    <a:pt x="5046118" y="618328"/>
                  </a:cubicBezTo>
                  <a:cubicBezTo>
                    <a:pt x="5046128" y="618345"/>
                    <a:pt x="5129658" y="743656"/>
                    <a:pt x="5146372" y="768731"/>
                  </a:cubicBezTo>
                  <a:cubicBezTo>
                    <a:pt x="5157511" y="785443"/>
                    <a:pt x="5173440" y="799812"/>
                    <a:pt x="5179790" y="818866"/>
                  </a:cubicBezTo>
                  <a:cubicBezTo>
                    <a:pt x="5201419" y="883763"/>
                    <a:pt x="5197301" y="883492"/>
                    <a:pt x="5246626" y="952558"/>
                  </a:cubicBezTo>
                  <a:cubicBezTo>
                    <a:pt x="5255782" y="965379"/>
                    <a:pt x="5271077" y="973028"/>
                    <a:pt x="5280044" y="985982"/>
                  </a:cubicBezTo>
                  <a:cubicBezTo>
                    <a:pt x="5372810" y="1119998"/>
                    <a:pt x="5372926" y="1152332"/>
                    <a:pt x="5463843" y="1253366"/>
                  </a:cubicBezTo>
                  <a:cubicBezTo>
                    <a:pt x="5490189" y="1282644"/>
                    <a:pt x="5521454" y="1307281"/>
                    <a:pt x="5547388" y="1336924"/>
                  </a:cubicBezTo>
                  <a:cubicBezTo>
                    <a:pt x="5560612" y="1352040"/>
                    <a:pt x="5566606" y="1372856"/>
                    <a:pt x="5580806" y="1387059"/>
                  </a:cubicBezTo>
                  <a:cubicBezTo>
                    <a:pt x="5595005" y="1401261"/>
                    <a:pt x="5615686" y="1407411"/>
                    <a:pt x="5630933" y="1420482"/>
                  </a:cubicBezTo>
                  <a:cubicBezTo>
                    <a:pt x="5654855" y="1440990"/>
                    <a:pt x="5674220" y="1466393"/>
                    <a:pt x="5697769" y="1487328"/>
                  </a:cubicBezTo>
                  <a:cubicBezTo>
                    <a:pt x="5818523" y="1594681"/>
                    <a:pt x="5739518" y="1518644"/>
                    <a:pt x="5831441" y="1587597"/>
                  </a:cubicBezTo>
                  <a:cubicBezTo>
                    <a:pt x="5859972" y="1608998"/>
                    <a:pt x="5884743" y="1635538"/>
                    <a:pt x="5914986" y="1654443"/>
                  </a:cubicBezTo>
                  <a:cubicBezTo>
                    <a:pt x="5929921" y="1663779"/>
                    <a:pt x="5949651" y="1662720"/>
                    <a:pt x="5965113" y="1671155"/>
                  </a:cubicBezTo>
                  <a:cubicBezTo>
                    <a:pt x="6169443" y="1782625"/>
                    <a:pt x="6030258" y="1731868"/>
                    <a:pt x="6148912" y="1771424"/>
                  </a:cubicBezTo>
                  <a:cubicBezTo>
                    <a:pt x="6296369" y="1869743"/>
                    <a:pt x="6060674" y="1718942"/>
                    <a:pt x="6299293" y="1838270"/>
                  </a:cubicBezTo>
                  <a:cubicBezTo>
                    <a:pt x="6332711" y="1854982"/>
                    <a:pt x="6366886" y="1870257"/>
                    <a:pt x="6399547" y="1888405"/>
                  </a:cubicBezTo>
                  <a:cubicBezTo>
                    <a:pt x="6417102" y="1898159"/>
                    <a:pt x="6431216" y="1913916"/>
                    <a:pt x="6449674" y="1921828"/>
                  </a:cubicBezTo>
                  <a:cubicBezTo>
                    <a:pt x="6470781" y="1930875"/>
                    <a:pt x="6494429" y="1932230"/>
                    <a:pt x="6516510" y="1938540"/>
                  </a:cubicBezTo>
                  <a:cubicBezTo>
                    <a:pt x="6533445" y="1943379"/>
                    <a:pt x="6550448" y="1948312"/>
                    <a:pt x="6566637" y="1955251"/>
                  </a:cubicBezTo>
                  <a:cubicBezTo>
                    <a:pt x="6589532" y="1965064"/>
                    <a:pt x="6609843" y="1980796"/>
                    <a:pt x="6633473" y="1988674"/>
                  </a:cubicBezTo>
                  <a:cubicBezTo>
                    <a:pt x="6660415" y="1997656"/>
                    <a:pt x="6689466" y="1998497"/>
                    <a:pt x="6717018" y="2005386"/>
                  </a:cubicBezTo>
                  <a:cubicBezTo>
                    <a:pt x="6734105" y="2009658"/>
                    <a:pt x="6750058" y="2017825"/>
                    <a:pt x="6767145" y="2022097"/>
                  </a:cubicBezTo>
                  <a:cubicBezTo>
                    <a:pt x="6807619" y="2032217"/>
                    <a:pt x="6913687" y="2049931"/>
                    <a:pt x="6950944" y="2055520"/>
                  </a:cubicBezTo>
                  <a:cubicBezTo>
                    <a:pt x="7122937" y="2081323"/>
                    <a:pt x="7244575" y="2101867"/>
                    <a:pt x="7418796" y="2105655"/>
                  </a:cubicBezTo>
                  <a:cubicBezTo>
                    <a:pt x="7596983" y="2109529"/>
                    <a:pt x="7775255" y="2105655"/>
                    <a:pt x="7953484" y="2105655"/>
                  </a:cubicBezTo>
                </a:path>
              </a:pathLst>
            </a:custGeom>
            <a:ln w="50800">
              <a:solidFill>
                <a:srgbClr val="008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p:cNvSpPr txBox="1"/>
            <p:nvPr/>
          </p:nvSpPr>
          <p:spPr>
            <a:xfrm>
              <a:off x="-68246" y="5202592"/>
              <a:ext cx="710914" cy="369332"/>
            </a:xfrm>
            <a:prstGeom prst="rect">
              <a:avLst/>
            </a:prstGeom>
            <a:noFill/>
          </p:spPr>
          <p:txBody>
            <a:bodyPr wrap="none" rtlCol="0">
              <a:spAutoFit/>
            </a:bodyPr>
            <a:lstStyle/>
            <a:p>
              <a:r>
                <a:rPr lang="en-US" dirty="0" smtClean="0"/>
                <a:t>Day 1</a:t>
              </a:r>
              <a:endParaRPr lang="en-US" dirty="0"/>
            </a:p>
          </p:txBody>
        </p:sp>
        <p:sp>
          <p:nvSpPr>
            <p:cNvPr id="24" name="TextBox 23"/>
            <p:cNvSpPr txBox="1"/>
            <p:nvPr/>
          </p:nvSpPr>
          <p:spPr>
            <a:xfrm>
              <a:off x="8130851" y="5201758"/>
              <a:ext cx="944903" cy="369332"/>
            </a:xfrm>
            <a:prstGeom prst="rect">
              <a:avLst/>
            </a:prstGeom>
            <a:noFill/>
          </p:spPr>
          <p:txBody>
            <a:bodyPr wrap="none" rtlCol="0">
              <a:spAutoFit/>
            </a:bodyPr>
            <a:lstStyle/>
            <a:p>
              <a:r>
                <a:rPr lang="en-US" dirty="0" smtClean="0"/>
                <a:t>Day 365</a:t>
              </a:r>
              <a:endParaRPr lang="en-US" dirty="0"/>
            </a:p>
          </p:txBody>
        </p:sp>
        <p:cxnSp>
          <p:nvCxnSpPr>
            <p:cNvPr id="25" name="Straight Connector 24"/>
            <p:cNvCxnSpPr/>
            <p:nvPr/>
          </p:nvCxnSpPr>
          <p:spPr>
            <a:xfrm>
              <a:off x="-68246" y="5235180"/>
              <a:ext cx="91440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2" name="Group 51"/>
            <p:cNvGrpSpPr/>
            <p:nvPr/>
          </p:nvGrpSpPr>
          <p:grpSpPr>
            <a:xfrm>
              <a:off x="1127634" y="4286551"/>
              <a:ext cx="6520567" cy="970684"/>
              <a:chOff x="1127634" y="4286551"/>
              <a:chExt cx="6520567" cy="970684"/>
            </a:xfrm>
          </p:grpSpPr>
          <p:sp>
            <p:nvSpPr>
              <p:cNvPr id="26" name="Oval 25"/>
              <p:cNvSpPr/>
              <p:nvPr/>
            </p:nvSpPr>
            <p:spPr>
              <a:xfrm>
                <a:off x="1127634" y="4872834"/>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422291" y="5092773"/>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15793" y="4884533"/>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2087685" y="4927173"/>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2396865" y="4891413"/>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2673532" y="4694453"/>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2999547" y="4570774"/>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3253276" y="443151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3593812" y="441143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887314" y="43599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4102426" y="444967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01860" y="43511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579684" y="437815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841830" y="431103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072620" y="438503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287732" y="428655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534200" y="43291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5764990" y="445023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6011458" y="457127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6289282" y="469231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551428" y="476631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6782218" y="491871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6934618" y="47731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181086" y="49255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7505944" y="49211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3" name="TextBox 52"/>
            <p:cNvSpPr txBox="1"/>
            <p:nvPr/>
          </p:nvSpPr>
          <p:spPr>
            <a:xfrm>
              <a:off x="3951340" y="4549493"/>
              <a:ext cx="1084552" cy="369332"/>
            </a:xfrm>
            <a:prstGeom prst="rect">
              <a:avLst/>
            </a:prstGeom>
            <a:noFill/>
          </p:spPr>
          <p:txBody>
            <a:bodyPr wrap="none" rtlCol="0">
              <a:spAutoFit/>
            </a:bodyPr>
            <a:lstStyle/>
            <a:p>
              <a:r>
                <a:rPr lang="en-US" dirty="0" smtClean="0">
                  <a:solidFill>
                    <a:srgbClr val="FF0000"/>
                  </a:solidFill>
                </a:rPr>
                <a:t>(</a:t>
              </a:r>
              <a:r>
                <a:rPr lang="en-US" dirty="0" smtClean="0">
                  <a:solidFill>
                    <a:srgbClr val="FF0000"/>
                  </a:solidFill>
                </a:rPr>
                <a:t>Sentinel)</a:t>
              </a:r>
              <a:endParaRPr lang="en-US" dirty="0">
                <a:solidFill>
                  <a:srgbClr val="FF0000"/>
                </a:solidFill>
              </a:endParaRPr>
            </a:p>
          </p:txBody>
        </p:sp>
      </p:grpSp>
      <p:cxnSp>
        <p:nvCxnSpPr>
          <p:cNvPr id="54" name="Straight Arrow Connector 53"/>
          <p:cNvCxnSpPr/>
          <p:nvPr/>
        </p:nvCxnSpPr>
        <p:spPr>
          <a:xfrm>
            <a:off x="2999547" y="5260373"/>
            <a:ext cx="0" cy="499668"/>
          </a:xfrm>
          <a:prstGeom prst="straightConnector1">
            <a:avLst/>
          </a:prstGeom>
          <a:ln w="635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55" name="TextBox 54"/>
          <p:cNvSpPr txBox="1"/>
          <p:nvPr/>
        </p:nvSpPr>
        <p:spPr>
          <a:xfrm>
            <a:off x="2497396" y="5728757"/>
            <a:ext cx="1004301" cy="369332"/>
          </a:xfrm>
          <a:prstGeom prst="rect">
            <a:avLst/>
          </a:prstGeom>
          <a:noFill/>
        </p:spPr>
        <p:txBody>
          <a:bodyPr wrap="none" rtlCol="0">
            <a:spAutoFit/>
          </a:bodyPr>
          <a:lstStyle/>
          <a:p>
            <a:r>
              <a:rPr lang="en-US" dirty="0">
                <a:solidFill>
                  <a:srgbClr val="FF0000"/>
                </a:solidFill>
              </a:rPr>
              <a:t>G</a:t>
            </a:r>
            <a:r>
              <a:rPr lang="en-US" dirty="0" smtClean="0">
                <a:solidFill>
                  <a:srgbClr val="FF0000"/>
                </a:solidFill>
              </a:rPr>
              <a:t>reenup</a:t>
            </a:r>
            <a:endParaRPr lang="en-US" dirty="0">
              <a:solidFill>
                <a:srgbClr val="FF0000"/>
              </a:solidFill>
            </a:endParaRPr>
          </a:p>
        </p:txBody>
      </p:sp>
      <p:grpSp>
        <p:nvGrpSpPr>
          <p:cNvPr id="14" name="Group 13"/>
          <p:cNvGrpSpPr/>
          <p:nvPr/>
        </p:nvGrpSpPr>
        <p:grpSpPr>
          <a:xfrm>
            <a:off x="2328551" y="3965523"/>
            <a:ext cx="1165591" cy="1263881"/>
            <a:chOff x="2241907" y="3971299"/>
            <a:chExt cx="1165591" cy="1263881"/>
          </a:xfrm>
        </p:grpSpPr>
        <p:sp>
          <p:nvSpPr>
            <p:cNvPr id="56" name="Rectangle 55"/>
            <p:cNvSpPr/>
            <p:nvPr/>
          </p:nvSpPr>
          <p:spPr>
            <a:xfrm>
              <a:off x="2241907" y="3981345"/>
              <a:ext cx="1165591" cy="1253835"/>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TextBox 56"/>
            <p:cNvSpPr txBox="1"/>
            <p:nvPr/>
          </p:nvSpPr>
          <p:spPr>
            <a:xfrm>
              <a:off x="2456894" y="3971299"/>
              <a:ext cx="717790" cy="369332"/>
            </a:xfrm>
            <a:prstGeom prst="rect">
              <a:avLst/>
            </a:prstGeom>
            <a:noFill/>
          </p:spPr>
          <p:txBody>
            <a:bodyPr wrap="none" rtlCol="0">
              <a:spAutoFit/>
            </a:bodyPr>
            <a:lstStyle/>
            <a:p>
              <a:r>
                <a:rPr lang="en-US" dirty="0" smtClean="0">
                  <a:solidFill>
                    <a:srgbClr val="FF0000"/>
                  </a:solidFill>
                </a:rPr>
                <a:t>linear</a:t>
              </a:r>
              <a:endParaRPr lang="en-US" dirty="0">
                <a:solidFill>
                  <a:srgbClr val="FF0000"/>
                </a:solidFill>
              </a:endParaRPr>
            </a:p>
          </p:txBody>
        </p:sp>
      </p:grpSp>
    </p:spTree>
    <p:extLst>
      <p:ext uri="{BB962C8B-B14F-4D97-AF65-F5344CB8AC3E}">
        <p14:creationId xmlns:p14="http://schemas.microsoft.com/office/powerpoint/2010/main" val="1913908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4220" y="214441"/>
            <a:ext cx="2779577" cy="461665"/>
          </a:xfrm>
          <a:prstGeom prst="rect">
            <a:avLst/>
          </a:prstGeom>
          <a:noFill/>
        </p:spPr>
        <p:txBody>
          <a:bodyPr wrap="none" rtlCol="0">
            <a:spAutoFit/>
          </a:bodyPr>
          <a:lstStyle/>
          <a:p>
            <a:r>
              <a:rPr lang="en-US" sz="2400" dirty="0" smtClean="0"/>
              <a:t>Presentation Outline</a:t>
            </a:r>
            <a:endParaRPr lang="en-US" sz="2400" dirty="0"/>
          </a:p>
        </p:txBody>
      </p:sp>
      <p:sp>
        <p:nvSpPr>
          <p:cNvPr id="3" name="TextBox 2"/>
          <p:cNvSpPr txBox="1"/>
          <p:nvPr/>
        </p:nvSpPr>
        <p:spPr>
          <a:xfrm>
            <a:off x="93464" y="1426516"/>
            <a:ext cx="7893657" cy="461665"/>
          </a:xfrm>
          <a:prstGeom prst="rect">
            <a:avLst/>
          </a:prstGeom>
          <a:noFill/>
        </p:spPr>
        <p:txBody>
          <a:bodyPr wrap="none" rtlCol="0">
            <a:spAutoFit/>
          </a:bodyPr>
          <a:lstStyle/>
          <a:p>
            <a:r>
              <a:rPr lang="en-US" sz="2400" dirty="0" smtClean="0">
                <a:solidFill>
                  <a:schemeClr val="bg1">
                    <a:lumMod val="50000"/>
                  </a:schemeClr>
                </a:solidFill>
              </a:rPr>
              <a:t>1. Estimate soy </a:t>
            </a:r>
            <a:r>
              <a:rPr lang="en-US" sz="2400" dirty="0" smtClean="0">
                <a:solidFill>
                  <a:schemeClr val="bg1">
                    <a:lumMod val="50000"/>
                  </a:schemeClr>
                </a:solidFill>
              </a:rPr>
              <a:t>timing at field scale with </a:t>
            </a:r>
            <a:r>
              <a:rPr lang="en-US" sz="2400" dirty="0" smtClean="0">
                <a:solidFill>
                  <a:schemeClr val="bg1">
                    <a:lumMod val="50000"/>
                  </a:schemeClr>
                </a:solidFill>
              </a:rPr>
              <a:t>remotely sensed data</a:t>
            </a:r>
            <a:endParaRPr lang="en-US" sz="2400" dirty="0">
              <a:solidFill>
                <a:schemeClr val="bg1">
                  <a:lumMod val="50000"/>
                </a:schemeClr>
              </a:solidFill>
            </a:endParaRPr>
          </a:p>
        </p:txBody>
      </p:sp>
      <p:sp>
        <p:nvSpPr>
          <p:cNvPr id="4" name="TextBox 3"/>
          <p:cNvSpPr txBox="1"/>
          <p:nvPr/>
        </p:nvSpPr>
        <p:spPr>
          <a:xfrm>
            <a:off x="93464" y="3905148"/>
            <a:ext cx="6221325" cy="461665"/>
          </a:xfrm>
          <a:prstGeom prst="rect">
            <a:avLst/>
          </a:prstGeom>
          <a:noFill/>
        </p:spPr>
        <p:txBody>
          <a:bodyPr wrap="none" rtlCol="0">
            <a:spAutoFit/>
          </a:bodyPr>
          <a:lstStyle/>
          <a:p>
            <a:r>
              <a:rPr lang="en-US" sz="2400" dirty="0" smtClean="0">
                <a:solidFill>
                  <a:schemeClr val="accent1"/>
                </a:solidFill>
              </a:rPr>
              <a:t>2. Define the </a:t>
            </a:r>
            <a:r>
              <a:rPr lang="en-US" sz="2400" dirty="0" smtClean="0">
                <a:solidFill>
                  <a:schemeClr val="accent1"/>
                </a:solidFill>
              </a:rPr>
              <a:t>controls on planting date decisions</a:t>
            </a:r>
            <a:endParaRPr lang="en-US" sz="2400" dirty="0">
              <a:solidFill>
                <a:schemeClr val="accent1"/>
              </a:solidFill>
            </a:endParaRPr>
          </a:p>
        </p:txBody>
      </p:sp>
      <p:sp>
        <p:nvSpPr>
          <p:cNvPr id="5" name="TextBox 4"/>
          <p:cNvSpPr txBox="1"/>
          <p:nvPr/>
        </p:nvSpPr>
        <p:spPr>
          <a:xfrm>
            <a:off x="1487969" y="2196270"/>
            <a:ext cx="6353021" cy="1200328"/>
          </a:xfrm>
          <a:prstGeom prst="rect">
            <a:avLst/>
          </a:prstGeom>
          <a:noFill/>
        </p:spPr>
        <p:txBody>
          <a:bodyPr wrap="none" rtlCol="0">
            <a:spAutoFit/>
          </a:bodyPr>
          <a:lstStyle/>
          <a:p>
            <a:pPr marL="342900" indent="-342900">
              <a:buFont typeface="Arial"/>
              <a:buChar char="•"/>
            </a:pPr>
            <a:r>
              <a:rPr lang="en-US" sz="2400" dirty="0" smtClean="0">
                <a:solidFill>
                  <a:schemeClr val="bg1">
                    <a:lumMod val="50000"/>
                  </a:schemeClr>
                </a:solidFill>
              </a:rPr>
              <a:t>Introduce </a:t>
            </a:r>
            <a:r>
              <a:rPr lang="en-US" sz="2400" dirty="0" err="1" smtClean="0">
                <a:solidFill>
                  <a:schemeClr val="bg1">
                    <a:lumMod val="50000"/>
                  </a:schemeClr>
                </a:solidFill>
              </a:rPr>
              <a:t>timeseries</a:t>
            </a:r>
            <a:r>
              <a:rPr lang="en-US" sz="2400" dirty="0" smtClean="0">
                <a:solidFill>
                  <a:schemeClr val="bg1">
                    <a:lumMod val="50000"/>
                  </a:schemeClr>
                </a:solidFill>
              </a:rPr>
              <a:t> analysis method</a:t>
            </a:r>
          </a:p>
          <a:p>
            <a:pPr marL="342900" indent="-342900">
              <a:buFont typeface="Arial"/>
              <a:buChar char="•"/>
            </a:pPr>
            <a:r>
              <a:rPr lang="en-US" sz="2400" dirty="0" smtClean="0">
                <a:solidFill>
                  <a:schemeClr val="bg1">
                    <a:lumMod val="50000"/>
                  </a:schemeClr>
                </a:solidFill>
              </a:rPr>
              <a:t>Preliminary </a:t>
            </a:r>
            <a:r>
              <a:rPr lang="en-US" sz="2400" dirty="0" smtClean="0">
                <a:solidFill>
                  <a:schemeClr val="bg1">
                    <a:lumMod val="50000"/>
                  </a:schemeClr>
                </a:solidFill>
              </a:rPr>
              <a:t>MODIS-derived </a:t>
            </a:r>
            <a:r>
              <a:rPr lang="en-US" sz="2400" dirty="0" smtClean="0">
                <a:solidFill>
                  <a:schemeClr val="bg1">
                    <a:lumMod val="50000"/>
                  </a:schemeClr>
                </a:solidFill>
              </a:rPr>
              <a:t>results</a:t>
            </a:r>
            <a:endParaRPr lang="en-US" sz="2400" dirty="0" smtClean="0">
              <a:solidFill>
                <a:schemeClr val="bg1">
                  <a:lumMod val="50000"/>
                </a:schemeClr>
              </a:solidFill>
            </a:endParaRPr>
          </a:p>
          <a:p>
            <a:pPr marL="342900" indent="-342900">
              <a:buFont typeface="Arial"/>
              <a:buChar char="•"/>
            </a:pPr>
            <a:r>
              <a:rPr lang="en-US" sz="2400" dirty="0" smtClean="0">
                <a:solidFill>
                  <a:schemeClr val="bg1">
                    <a:lumMod val="50000"/>
                  </a:schemeClr>
                </a:solidFill>
              </a:rPr>
              <a:t>Improving estimates with Landsat</a:t>
            </a:r>
            <a:r>
              <a:rPr lang="en-US" sz="2400" dirty="0">
                <a:solidFill>
                  <a:schemeClr val="bg1">
                    <a:lumMod val="50000"/>
                  </a:schemeClr>
                </a:solidFill>
              </a:rPr>
              <a:t> </a:t>
            </a:r>
            <a:r>
              <a:rPr lang="en-US" sz="2400" dirty="0" smtClean="0">
                <a:solidFill>
                  <a:schemeClr val="bg1">
                    <a:lumMod val="50000"/>
                  </a:schemeClr>
                </a:solidFill>
              </a:rPr>
              <a:t>and Sentinel</a:t>
            </a:r>
            <a:endParaRPr lang="en-US" sz="2400" dirty="0">
              <a:solidFill>
                <a:schemeClr val="bg1">
                  <a:lumMod val="50000"/>
                </a:schemeClr>
              </a:solidFill>
            </a:endParaRPr>
          </a:p>
        </p:txBody>
      </p:sp>
      <p:grpSp>
        <p:nvGrpSpPr>
          <p:cNvPr id="17" name="Group 16"/>
          <p:cNvGrpSpPr/>
          <p:nvPr/>
        </p:nvGrpSpPr>
        <p:grpSpPr>
          <a:xfrm>
            <a:off x="1658662" y="6352067"/>
            <a:ext cx="6182328" cy="501347"/>
            <a:chOff x="1152922" y="5815616"/>
            <a:chExt cx="6182328" cy="501347"/>
          </a:xfrm>
        </p:grpSpPr>
        <p:sp>
          <p:nvSpPr>
            <p:cNvPr id="10" name="Chevron 9"/>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13" name="Chevron 12"/>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3046993" y="5865750"/>
              <a:ext cx="1869923" cy="369332"/>
            </a:xfrm>
            <a:prstGeom prst="rect">
              <a:avLst/>
            </a:prstGeom>
            <a:noFill/>
          </p:spPr>
          <p:txBody>
            <a:bodyPr wrap="none" rtlCol="0">
              <a:spAutoFit/>
            </a:bodyPr>
            <a:lstStyle/>
            <a:p>
              <a:r>
                <a:rPr lang="en-US" dirty="0" smtClean="0"/>
                <a:t>Timing estimation</a:t>
              </a:r>
              <a:endParaRPr lang="en-US" dirty="0"/>
            </a:p>
          </p:txBody>
        </p:sp>
        <p:sp>
          <p:nvSpPr>
            <p:cNvPr id="15" name="Chevron 14"/>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5129663" y="5865751"/>
              <a:ext cx="1922672" cy="369332"/>
            </a:xfrm>
            <a:prstGeom prst="rect">
              <a:avLst/>
            </a:prstGeom>
            <a:noFill/>
          </p:spPr>
          <p:txBody>
            <a:bodyPr wrap="none" rtlCol="0">
              <a:spAutoFit/>
            </a:bodyPr>
            <a:lstStyle/>
            <a:p>
              <a:r>
                <a:rPr lang="en-US" b="1" dirty="0" smtClean="0"/>
                <a:t>Statistical analys</a:t>
              </a:r>
              <a:r>
                <a:rPr lang="en-US" dirty="0" smtClean="0"/>
                <a:t>is</a:t>
              </a:r>
              <a:endParaRPr lang="en-US" dirty="0"/>
            </a:p>
          </p:txBody>
        </p:sp>
      </p:grpSp>
      <p:sp>
        <p:nvSpPr>
          <p:cNvPr id="18" name="Slide Number Placeholder 17"/>
          <p:cNvSpPr>
            <a:spLocks noGrp="1"/>
          </p:cNvSpPr>
          <p:nvPr>
            <p:ph type="sldNum" sz="quarter" idx="12"/>
          </p:nvPr>
        </p:nvSpPr>
        <p:spPr/>
        <p:txBody>
          <a:bodyPr/>
          <a:lstStyle/>
          <a:p>
            <a:fld id="{B3FE1DD4-46B3-2A45-8695-7DF7878C2BC6}" type="slidenum">
              <a:rPr lang="en-US" smtClean="0"/>
              <a:t>18</a:t>
            </a:fld>
            <a:endParaRPr lang="en-US" dirty="0"/>
          </a:p>
        </p:txBody>
      </p:sp>
    </p:spTree>
    <p:extLst>
      <p:ext uri="{BB962C8B-B14F-4D97-AF65-F5344CB8AC3E}">
        <p14:creationId xmlns:p14="http://schemas.microsoft.com/office/powerpoint/2010/main" val="252815312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5955" y="367193"/>
            <a:ext cx="6198181" cy="461665"/>
          </a:xfrm>
          <a:prstGeom prst="rect">
            <a:avLst/>
          </a:prstGeom>
          <a:noFill/>
        </p:spPr>
        <p:txBody>
          <a:bodyPr wrap="none" rtlCol="0">
            <a:spAutoFit/>
          </a:bodyPr>
          <a:lstStyle/>
          <a:p>
            <a:r>
              <a:rPr lang="en-US" sz="2400" dirty="0" smtClean="0"/>
              <a:t>Goal: develop statistical models of planting date</a:t>
            </a:r>
            <a:endParaRPr lang="en-US" sz="2400" dirty="0"/>
          </a:p>
        </p:txBody>
      </p:sp>
      <p:sp>
        <p:nvSpPr>
          <p:cNvPr id="4" name="Slide Number Placeholder 3"/>
          <p:cNvSpPr>
            <a:spLocks noGrp="1"/>
          </p:cNvSpPr>
          <p:nvPr>
            <p:ph type="sldNum" sz="quarter" idx="12"/>
          </p:nvPr>
        </p:nvSpPr>
        <p:spPr/>
        <p:txBody>
          <a:bodyPr/>
          <a:lstStyle/>
          <a:p>
            <a:fld id="{B3FE1DD4-46B3-2A45-8695-7DF7878C2BC6}" type="slidenum">
              <a:rPr lang="en-US" smtClean="0"/>
              <a:t>19</a:t>
            </a:fld>
            <a:endParaRPr lang="en-US"/>
          </a:p>
        </p:txBody>
      </p:sp>
      <p:grpSp>
        <p:nvGrpSpPr>
          <p:cNvPr id="5" name="Group 4"/>
          <p:cNvGrpSpPr/>
          <p:nvPr/>
        </p:nvGrpSpPr>
        <p:grpSpPr>
          <a:xfrm>
            <a:off x="1658662" y="6352067"/>
            <a:ext cx="6182328" cy="501347"/>
            <a:chOff x="1152922" y="5815616"/>
            <a:chExt cx="6182328" cy="501347"/>
          </a:xfrm>
        </p:grpSpPr>
        <p:sp>
          <p:nvSpPr>
            <p:cNvPr id="6" name="Chevron 5"/>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8" name="Chevron 7"/>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10" name="Chevron 9"/>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grpSp>
        <p:nvGrpSpPr>
          <p:cNvPr id="27" name="Group 26"/>
          <p:cNvGrpSpPr/>
          <p:nvPr/>
        </p:nvGrpSpPr>
        <p:grpSpPr>
          <a:xfrm>
            <a:off x="1101583" y="2381565"/>
            <a:ext cx="6952882" cy="769441"/>
            <a:chOff x="1185792" y="1677143"/>
            <a:chExt cx="6952882" cy="769441"/>
          </a:xfrm>
        </p:grpSpPr>
        <p:sp>
          <p:nvSpPr>
            <p:cNvPr id="19" name="TextBox 18"/>
            <p:cNvSpPr txBox="1"/>
            <p:nvPr/>
          </p:nvSpPr>
          <p:spPr>
            <a:xfrm>
              <a:off x="1185792" y="1882403"/>
              <a:ext cx="1860232" cy="461665"/>
            </a:xfrm>
            <a:prstGeom prst="rect">
              <a:avLst/>
            </a:prstGeom>
            <a:noFill/>
          </p:spPr>
          <p:txBody>
            <a:bodyPr wrap="square" rtlCol="0">
              <a:spAutoFit/>
            </a:bodyPr>
            <a:lstStyle/>
            <a:p>
              <a:pPr algn="ctr"/>
              <a:r>
                <a:rPr lang="en-US" sz="2400" dirty="0" smtClean="0"/>
                <a:t>Planting date</a:t>
              </a:r>
              <a:endParaRPr lang="en-US" sz="2400" dirty="0"/>
            </a:p>
          </p:txBody>
        </p:sp>
        <p:sp>
          <p:nvSpPr>
            <p:cNvPr id="20" name="Equal 19"/>
            <p:cNvSpPr/>
            <p:nvPr/>
          </p:nvSpPr>
          <p:spPr>
            <a:xfrm>
              <a:off x="3046024" y="2029840"/>
              <a:ext cx="637816" cy="253883"/>
            </a:xfrm>
            <a:prstGeom prst="mathEqual">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3781529" y="1677143"/>
              <a:ext cx="4357145" cy="769441"/>
            </a:xfrm>
            <a:prstGeom prst="rect">
              <a:avLst/>
            </a:prstGeom>
            <a:noFill/>
          </p:spPr>
          <p:txBody>
            <a:bodyPr wrap="none" rtlCol="0">
              <a:spAutoFit/>
            </a:bodyPr>
            <a:lstStyle/>
            <a:p>
              <a:r>
                <a:rPr lang="en-US" sz="4400" i="1" dirty="0"/>
                <a:t>f</a:t>
              </a:r>
              <a:r>
                <a:rPr lang="en-US" dirty="0" smtClean="0"/>
                <a:t> </a:t>
              </a:r>
              <a:r>
                <a:rPr lang="en-US" sz="2000" dirty="0" smtClean="0"/>
                <a:t>(climate and non-climate constraints)</a:t>
              </a:r>
              <a:endParaRPr lang="en-US" sz="2000" dirty="0"/>
            </a:p>
          </p:txBody>
        </p:sp>
      </p:grpSp>
      <p:sp>
        <p:nvSpPr>
          <p:cNvPr id="26" name="TextBox 25"/>
          <p:cNvSpPr txBox="1"/>
          <p:nvPr/>
        </p:nvSpPr>
        <p:spPr>
          <a:xfrm>
            <a:off x="1942714" y="4375337"/>
            <a:ext cx="5098489" cy="400110"/>
          </a:xfrm>
          <a:prstGeom prst="rect">
            <a:avLst/>
          </a:prstGeom>
          <a:noFill/>
        </p:spPr>
        <p:txBody>
          <a:bodyPr wrap="square" rtlCol="0">
            <a:spAutoFit/>
          </a:bodyPr>
          <a:lstStyle/>
          <a:p>
            <a:pPr algn="ctr"/>
            <a:r>
              <a:rPr lang="en-US" sz="2000" dirty="0" smtClean="0"/>
              <a:t>Change in climate -&gt; change in planting date?</a:t>
            </a:r>
            <a:endParaRPr lang="en-US" sz="2000" dirty="0"/>
          </a:p>
        </p:txBody>
      </p:sp>
    </p:spTree>
    <p:extLst>
      <p:ext uri="{BB962C8B-B14F-4D97-AF65-F5344CB8AC3E}">
        <p14:creationId xmlns:p14="http://schemas.microsoft.com/office/powerpoint/2010/main" val="120974905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0" y="3105835"/>
            <a:ext cx="4572000" cy="646331"/>
          </a:xfrm>
          <a:prstGeom prst="rect">
            <a:avLst/>
          </a:prstGeom>
        </p:spPr>
        <p:txBody>
          <a:bodyPr>
            <a:spAutoFit/>
          </a:bodyPr>
          <a:lstStyle/>
          <a:p>
            <a:r>
              <a:rPr lang="en-US" dirty="0"/>
              <a:t>https://</a:t>
            </a:r>
            <a:r>
              <a:rPr lang="en-US" dirty="0" err="1"/>
              <a:t>blogs.dw.com</a:t>
            </a:r>
            <a:r>
              <a:rPr lang="en-US" dirty="0"/>
              <a:t>/</a:t>
            </a:r>
            <a:r>
              <a:rPr lang="en-US" dirty="0" err="1"/>
              <a:t>globalideas</a:t>
            </a:r>
            <a:r>
              <a:rPr lang="en-US" dirty="0"/>
              <a:t>/tag/hydropower/</a:t>
            </a:r>
          </a:p>
        </p:txBody>
      </p:sp>
      <p:pic>
        <p:nvPicPr>
          <p:cNvPr id="4" name="Picture 3" descr="deforestation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49" y="0"/>
            <a:ext cx="9316858" cy="6874712"/>
          </a:xfrm>
          <a:prstGeom prst="rect">
            <a:avLst/>
          </a:prstGeom>
        </p:spPr>
      </p:pic>
      <p:sp>
        <p:nvSpPr>
          <p:cNvPr id="5" name="TextBox 4"/>
          <p:cNvSpPr txBox="1"/>
          <p:nvPr/>
        </p:nvSpPr>
        <p:spPr>
          <a:xfrm>
            <a:off x="1320011" y="2014782"/>
            <a:ext cx="6624680" cy="461665"/>
          </a:xfrm>
          <a:prstGeom prst="rect">
            <a:avLst/>
          </a:prstGeom>
          <a:solidFill>
            <a:schemeClr val="bg1">
              <a:alpha val="55000"/>
            </a:schemeClr>
          </a:solidFill>
        </p:spPr>
        <p:txBody>
          <a:bodyPr wrap="none" rtlCol="0">
            <a:spAutoFit/>
          </a:bodyPr>
          <a:lstStyle/>
          <a:p>
            <a:r>
              <a:rPr lang="en-US" sz="2400" dirty="0" smtClean="0"/>
              <a:t>Agriculture is the largest terrestrial biome on Earth.</a:t>
            </a:r>
            <a:endParaRPr lang="en-US" sz="2400" dirty="0"/>
          </a:p>
        </p:txBody>
      </p:sp>
      <p:sp>
        <p:nvSpPr>
          <p:cNvPr id="6" name="Slide Number Placeholder 5"/>
          <p:cNvSpPr>
            <a:spLocks noGrp="1"/>
          </p:cNvSpPr>
          <p:nvPr>
            <p:ph type="sldNum" sz="quarter" idx="12"/>
          </p:nvPr>
        </p:nvSpPr>
        <p:spPr/>
        <p:txBody>
          <a:bodyPr/>
          <a:lstStyle/>
          <a:p>
            <a:fld id="{B3FE1DD4-46B3-2A45-8695-7DF7878C2BC6}" type="slidenum">
              <a:rPr lang="en-US" smtClean="0"/>
              <a:t>2</a:t>
            </a:fld>
            <a:endParaRPr lang="en-US"/>
          </a:p>
        </p:txBody>
      </p:sp>
    </p:spTree>
    <p:extLst>
      <p:ext uri="{BB962C8B-B14F-4D97-AF65-F5344CB8AC3E}">
        <p14:creationId xmlns:p14="http://schemas.microsoft.com/office/powerpoint/2010/main" val="3860634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7481" y="152041"/>
            <a:ext cx="4500150" cy="461665"/>
          </a:xfrm>
          <a:prstGeom prst="rect">
            <a:avLst/>
          </a:prstGeom>
          <a:noFill/>
        </p:spPr>
        <p:txBody>
          <a:bodyPr wrap="none" rtlCol="0">
            <a:spAutoFit/>
          </a:bodyPr>
          <a:lstStyle/>
          <a:p>
            <a:r>
              <a:rPr lang="en-US" sz="2400" dirty="0" smtClean="0"/>
              <a:t>What </a:t>
            </a:r>
            <a:r>
              <a:rPr lang="en-US" sz="2400" dirty="0" smtClean="0"/>
              <a:t>might control planting date?</a:t>
            </a:r>
            <a:endParaRPr lang="en-US" sz="2400" dirty="0"/>
          </a:p>
        </p:txBody>
      </p:sp>
      <p:sp>
        <p:nvSpPr>
          <p:cNvPr id="4" name="Slide Number Placeholder 3"/>
          <p:cNvSpPr>
            <a:spLocks noGrp="1"/>
          </p:cNvSpPr>
          <p:nvPr>
            <p:ph type="sldNum" sz="quarter" idx="12"/>
          </p:nvPr>
        </p:nvSpPr>
        <p:spPr/>
        <p:txBody>
          <a:bodyPr/>
          <a:lstStyle/>
          <a:p>
            <a:fld id="{B3FE1DD4-46B3-2A45-8695-7DF7878C2BC6}" type="slidenum">
              <a:rPr lang="en-US" smtClean="0"/>
              <a:t>20</a:t>
            </a:fld>
            <a:endParaRPr lang="en-US"/>
          </a:p>
        </p:txBody>
      </p:sp>
      <p:grpSp>
        <p:nvGrpSpPr>
          <p:cNvPr id="5" name="Group 4"/>
          <p:cNvGrpSpPr/>
          <p:nvPr/>
        </p:nvGrpSpPr>
        <p:grpSpPr>
          <a:xfrm>
            <a:off x="1658662" y="6352067"/>
            <a:ext cx="6182328" cy="501347"/>
            <a:chOff x="1152922" y="5815616"/>
            <a:chExt cx="6182328" cy="501347"/>
          </a:xfrm>
        </p:grpSpPr>
        <p:sp>
          <p:nvSpPr>
            <p:cNvPr id="6" name="Chevron 5"/>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8" name="Chevron 7"/>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10" name="Chevron 9"/>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3" name="TextBox 2"/>
          <p:cNvSpPr txBox="1"/>
          <p:nvPr/>
        </p:nvSpPr>
        <p:spPr>
          <a:xfrm>
            <a:off x="255608" y="882431"/>
            <a:ext cx="1815396" cy="369332"/>
          </a:xfrm>
          <a:prstGeom prst="rect">
            <a:avLst/>
          </a:prstGeom>
          <a:noFill/>
        </p:spPr>
        <p:txBody>
          <a:bodyPr wrap="square" rtlCol="0">
            <a:spAutoFit/>
          </a:bodyPr>
          <a:lstStyle/>
          <a:p>
            <a:r>
              <a:rPr lang="en-US" dirty="0" smtClean="0"/>
              <a:t>Legal Constraints</a:t>
            </a:r>
            <a:endParaRPr lang="en-US" dirty="0"/>
          </a:p>
        </p:txBody>
      </p:sp>
      <p:sp>
        <p:nvSpPr>
          <p:cNvPr id="12" name="TextBox 11"/>
          <p:cNvSpPr txBox="1"/>
          <p:nvPr/>
        </p:nvSpPr>
        <p:spPr>
          <a:xfrm>
            <a:off x="2988866" y="888453"/>
            <a:ext cx="3169564" cy="369332"/>
          </a:xfrm>
          <a:prstGeom prst="rect">
            <a:avLst/>
          </a:prstGeom>
          <a:noFill/>
        </p:spPr>
        <p:txBody>
          <a:bodyPr wrap="square" rtlCol="0">
            <a:spAutoFit/>
          </a:bodyPr>
          <a:lstStyle/>
          <a:p>
            <a:r>
              <a:rPr lang="en-US" dirty="0" smtClean="0"/>
              <a:t>Economic + Logistic Constraints</a:t>
            </a:r>
            <a:endParaRPr lang="en-US" dirty="0"/>
          </a:p>
        </p:txBody>
      </p:sp>
      <p:sp>
        <p:nvSpPr>
          <p:cNvPr id="13" name="TextBox 12"/>
          <p:cNvSpPr txBox="1"/>
          <p:nvPr/>
        </p:nvSpPr>
        <p:spPr>
          <a:xfrm>
            <a:off x="7300999" y="1372151"/>
            <a:ext cx="1843001" cy="584776"/>
          </a:xfrm>
          <a:prstGeom prst="rect">
            <a:avLst/>
          </a:prstGeom>
          <a:noFill/>
        </p:spPr>
        <p:txBody>
          <a:bodyPr wrap="square" rtlCol="0">
            <a:spAutoFit/>
          </a:bodyPr>
          <a:lstStyle/>
          <a:p>
            <a:r>
              <a:rPr lang="en-US" sz="1600" dirty="0" smtClean="0"/>
              <a:t>Consider physical </a:t>
            </a:r>
            <a:r>
              <a:rPr lang="en-US" sz="1600" dirty="0"/>
              <a:t>c</a:t>
            </a:r>
            <a:r>
              <a:rPr lang="en-US" sz="1600" dirty="0" smtClean="0"/>
              <a:t>onstraints</a:t>
            </a:r>
            <a:endParaRPr lang="en-US" sz="1600" dirty="0"/>
          </a:p>
        </p:txBody>
      </p:sp>
      <p:sp>
        <p:nvSpPr>
          <p:cNvPr id="14" name="TextBox 13"/>
          <p:cNvSpPr txBox="1"/>
          <p:nvPr/>
        </p:nvSpPr>
        <p:spPr>
          <a:xfrm>
            <a:off x="319752" y="1369822"/>
            <a:ext cx="1724618" cy="584776"/>
          </a:xfrm>
          <a:prstGeom prst="rect">
            <a:avLst/>
          </a:prstGeom>
          <a:noFill/>
        </p:spPr>
        <p:txBody>
          <a:bodyPr wrap="square" rtlCol="0">
            <a:spAutoFit/>
          </a:bodyPr>
          <a:lstStyle/>
          <a:p>
            <a:r>
              <a:rPr lang="en-US" sz="1600" dirty="0" err="1" smtClean="0"/>
              <a:t>Phytosanitary</a:t>
            </a:r>
            <a:r>
              <a:rPr lang="en-US" sz="1600" dirty="0" smtClean="0"/>
              <a:t> law</a:t>
            </a:r>
          </a:p>
          <a:p>
            <a:r>
              <a:rPr lang="en-US" sz="1600" dirty="0" smtClean="0"/>
              <a:t>Risk zones</a:t>
            </a:r>
            <a:endParaRPr lang="en-US" sz="1600" dirty="0"/>
          </a:p>
        </p:txBody>
      </p:sp>
      <p:cxnSp>
        <p:nvCxnSpPr>
          <p:cNvPr id="16" name="Straight Arrow Connector 15"/>
          <p:cNvCxnSpPr>
            <a:stCxn id="14" idx="3"/>
            <a:endCxn id="26" idx="1"/>
          </p:cNvCxnSpPr>
          <p:nvPr/>
        </p:nvCxnSpPr>
        <p:spPr>
          <a:xfrm>
            <a:off x="2044370" y="1662210"/>
            <a:ext cx="558708" cy="4890"/>
          </a:xfrm>
          <a:prstGeom prst="straightConnector1">
            <a:avLst/>
          </a:prstGeom>
          <a:ln w="50800">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4" idx="2"/>
            <a:endCxn id="25" idx="0"/>
          </p:cNvCxnSpPr>
          <p:nvPr/>
        </p:nvCxnSpPr>
        <p:spPr>
          <a:xfrm>
            <a:off x="1182061" y="1954598"/>
            <a:ext cx="0" cy="369002"/>
          </a:xfrm>
          <a:prstGeom prst="straightConnector1">
            <a:avLst/>
          </a:prstGeom>
          <a:ln w="50800">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909340" y="2323600"/>
            <a:ext cx="545442" cy="338554"/>
          </a:xfrm>
          <a:prstGeom prst="rect">
            <a:avLst/>
          </a:prstGeom>
          <a:noFill/>
        </p:spPr>
        <p:txBody>
          <a:bodyPr wrap="none" rtlCol="0">
            <a:spAutoFit/>
          </a:bodyPr>
          <a:lstStyle/>
          <a:p>
            <a:r>
              <a:rPr lang="en-US" sz="1600" dirty="0" smtClean="0">
                <a:solidFill>
                  <a:srgbClr val="FF0000"/>
                </a:solidFill>
              </a:rPr>
              <a:t>wait</a:t>
            </a:r>
            <a:endParaRPr lang="en-US" sz="1600" dirty="0">
              <a:solidFill>
                <a:srgbClr val="FF0000"/>
              </a:solidFill>
            </a:endParaRPr>
          </a:p>
        </p:txBody>
      </p:sp>
      <p:sp>
        <p:nvSpPr>
          <p:cNvPr id="26" name="TextBox 25"/>
          <p:cNvSpPr txBox="1"/>
          <p:nvPr/>
        </p:nvSpPr>
        <p:spPr>
          <a:xfrm>
            <a:off x="2603078" y="1497823"/>
            <a:ext cx="1571464" cy="338554"/>
          </a:xfrm>
          <a:prstGeom prst="rect">
            <a:avLst/>
          </a:prstGeom>
          <a:noFill/>
        </p:spPr>
        <p:txBody>
          <a:bodyPr wrap="none" rtlCol="0">
            <a:spAutoFit/>
          </a:bodyPr>
          <a:lstStyle/>
          <a:p>
            <a:r>
              <a:rPr lang="en-US" sz="1600" dirty="0" smtClean="0"/>
              <a:t>Credit available?</a:t>
            </a:r>
            <a:endParaRPr lang="en-US" sz="1600" dirty="0"/>
          </a:p>
        </p:txBody>
      </p:sp>
      <p:sp>
        <p:nvSpPr>
          <p:cNvPr id="37" name="TextBox 36"/>
          <p:cNvSpPr txBox="1"/>
          <p:nvPr/>
        </p:nvSpPr>
        <p:spPr>
          <a:xfrm>
            <a:off x="3116089" y="2323600"/>
            <a:ext cx="545442" cy="338554"/>
          </a:xfrm>
          <a:prstGeom prst="rect">
            <a:avLst/>
          </a:prstGeom>
          <a:noFill/>
        </p:spPr>
        <p:txBody>
          <a:bodyPr wrap="none" rtlCol="0">
            <a:spAutoFit/>
          </a:bodyPr>
          <a:lstStyle/>
          <a:p>
            <a:r>
              <a:rPr lang="en-US" sz="1600" dirty="0" smtClean="0">
                <a:solidFill>
                  <a:srgbClr val="FF0000"/>
                </a:solidFill>
              </a:rPr>
              <a:t>wait</a:t>
            </a:r>
            <a:endParaRPr lang="en-US" sz="1600" dirty="0">
              <a:solidFill>
                <a:srgbClr val="FF0000"/>
              </a:solidFill>
            </a:endParaRPr>
          </a:p>
        </p:txBody>
      </p:sp>
      <p:cxnSp>
        <p:nvCxnSpPr>
          <p:cNvPr id="38" name="Straight Arrow Connector 37"/>
          <p:cNvCxnSpPr>
            <a:stCxn id="26" idx="2"/>
            <a:endCxn id="37" idx="0"/>
          </p:cNvCxnSpPr>
          <p:nvPr/>
        </p:nvCxnSpPr>
        <p:spPr>
          <a:xfrm>
            <a:off x="3388810" y="1836377"/>
            <a:ext cx="0" cy="487223"/>
          </a:xfrm>
          <a:prstGeom prst="straightConnector1">
            <a:avLst/>
          </a:prstGeom>
          <a:ln w="50800">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26" idx="3"/>
            <a:endCxn id="47" idx="1"/>
          </p:cNvCxnSpPr>
          <p:nvPr/>
        </p:nvCxnSpPr>
        <p:spPr>
          <a:xfrm>
            <a:off x="4174542" y="1667100"/>
            <a:ext cx="508334" cy="0"/>
          </a:xfrm>
          <a:prstGeom prst="straightConnector1">
            <a:avLst/>
          </a:prstGeom>
          <a:ln w="50800">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47" name="TextBox 46"/>
          <p:cNvSpPr txBox="1"/>
          <p:nvPr/>
        </p:nvSpPr>
        <p:spPr>
          <a:xfrm>
            <a:off x="4682876" y="1497823"/>
            <a:ext cx="1980029" cy="338554"/>
          </a:xfrm>
          <a:prstGeom prst="rect">
            <a:avLst/>
          </a:prstGeom>
          <a:noFill/>
        </p:spPr>
        <p:txBody>
          <a:bodyPr wrap="none" rtlCol="0">
            <a:spAutoFit/>
          </a:bodyPr>
          <a:lstStyle/>
          <a:p>
            <a:r>
              <a:rPr lang="en-US" sz="1600" dirty="0" smtClean="0"/>
              <a:t>Equipment available?</a:t>
            </a:r>
            <a:endParaRPr lang="en-US" sz="1600" dirty="0"/>
          </a:p>
        </p:txBody>
      </p:sp>
      <p:cxnSp>
        <p:nvCxnSpPr>
          <p:cNvPr id="62" name="Straight Arrow Connector 61"/>
          <p:cNvCxnSpPr>
            <a:stCxn id="47" idx="2"/>
            <a:endCxn id="70" idx="0"/>
          </p:cNvCxnSpPr>
          <p:nvPr/>
        </p:nvCxnSpPr>
        <p:spPr>
          <a:xfrm>
            <a:off x="5672891" y="1836377"/>
            <a:ext cx="0" cy="466826"/>
          </a:xfrm>
          <a:prstGeom prst="straightConnector1">
            <a:avLst/>
          </a:prstGeom>
          <a:ln w="50800">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7" idx="3"/>
            <a:endCxn id="13" idx="1"/>
          </p:cNvCxnSpPr>
          <p:nvPr/>
        </p:nvCxnSpPr>
        <p:spPr>
          <a:xfrm flipV="1">
            <a:off x="6662905" y="1664539"/>
            <a:ext cx="638094" cy="2561"/>
          </a:xfrm>
          <a:prstGeom prst="straightConnector1">
            <a:avLst/>
          </a:prstGeom>
          <a:ln w="50800">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5400170" y="2303203"/>
            <a:ext cx="545442" cy="338554"/>
          </a:xfrm>
          <a:prstGeom prst="rect">
            <a:avLst/>
          </a:prstGeom>
          <a:noFill/>
        </p:spPr>
        <p:txBody>
          <a:bodyPr wrap="none" rtlCol="0">
            <a:spAutoFit/>
          </a:bodyPr>
          <a:lstStyle/>
          <a:p>
            <a:r>
              <a:rPr lang="en-US" sz="1600" dirty="0" smtClean="0">
                <a:solidFill>
                  <a:srgbClr val="FF0000"/>
                </a:solidFill>
              </a:rPr>
              <a:t>wait</a:t>
            </a:r>
            <a:endParaRPr lang="en-US" sz="1600" dirty="0">
              <a:solidFill>
                <a:srgbClr val="FF0000"/>
              </a:solidFill>
            </a:endParaRPr>
          </a:p>
        </p:txBody>
      </p:sp>
      <p:sp>
        <p:nvSpPr>
          <p:cNvPr id="72" name="Rectangle 71"/>
          <p:cNvSpPr/>
          <p:nvPr/>
        </p:nvSpPr>
        <p:spPr>
          <a:xfrm>
            <a:off x="204291" y="877353"/>
            <a:ext cx="1930858" cy="18542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372421" y="888454"/>
            <a:ext cx="4555338" cy="184310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281864" y="3022304"/>
            <a:ext cx="2056973" cy="369332"/>
          </a:xfrm>
          <a:prstGeom prst="rect">
            <a:avLst/>
          </a:prstGeom>
          <a:noFill/>
        </p:spPr>
        <p:txBody>
          <a:bodyPr wrap="none" rtlCol="0">
            <a:spAutoFit/>
          </a:bodyPr>
          <a:lstStyle/>
          <a:p>
            <a:r>
              <a:rPr lang="en-US" dirty="0" smtClean="0"/>
              <a:t>Physical Constraints</a:t>
            </a:r>
            <a:endParaRPr lang="en-US" dirty="0"/>
          </a:p>
        </p:txBody>
      </p:sp>
      <p:sp>
        <p:nvSpPr>
          <p:cNvPr id="96" name="TextBox 95"/>
          <p:cNvSpPr txBox="1"/>
          <p:nvPr/>
        </p:nvSpPr>
        <p:spPr>
          <a:xfrm>
            <a:off x="552726" y="3812020"/>
            <a:ext cx="1046781" cy="338554"/>
          </a:xfrm>
          <a:prstGeom prst="rect">
            <a:avLst/>
          </a:prstGeom>
          <a:noFill/>
        </p:spPr>
        <p:txBody>
          <a:bodyPr wrap="none" rtlCol="0">
            <a:spAutoFit/>
          </a:bodyPr>
          <a:lstStyle/>
          <a:p>
            <a:r>
              <a:rPr lang="en-US" sz="1600" dirty="0" smtClean="0"/>
              <a:t>Irrigation?</a:t>
            </a:r>
            <a:endParaRPr lang="en-US" sz="1600" dirty="0"/>
          </a:p>
        </p:txBody>
      </p:sp>
      <p:cxnSp>
        <p:nvCxnSpPr>
          <p:cNvPr id="97" name="Straight Arrow Connector 96"/>
          <p:cNvCxnSpPr>
            <a:stCxn id="96" idx="3"/>
            <a:endCxn id="98" idx="1"/>
          </p:cNvCxnSpPr>
          <p:nvPr/>
        </p:nvCxnSpPr>
        <p:spPr>
          <a:xfrm>
            <a:off x="1599507" y="3981297"/>
            <a:ext cx="2759422" cy="4312"/>
          </a:xfrm>
          <a:prstGeom prst="straightConnector1">
            <a:avLst/>
          </a:prstGeom>
          <a:ln w="50800">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98" name="TextBox 97"/>
          <p:cNvSpPr txBox="1"/>
          <p:nvPr/>
        </p:nvSpPr>
        <p:spPr>
          <a:xfrm>
            <a:off x="4358929" y="3816332"/>
            <a:ext cx="702736" cy="338554"/>
          </a:xfrm>
          <a:prstGeom prst="rect">
            <a:avLst/>
          </a:prstGeom>
          <a:noFill/>
        </p:spPr>
        <p:txBody>
          <a:bodyPr wrap="none" rtlCol="0">
            <a:spAutoFit/>
          </a:bodyPr>
          <a:lstStyle/>
          <a:p>
            <a:r>
              <a:rPr lang="en-US" sz="1600" dirty="0"/>
              <a:t>F</a:t>
            </a:r>
            <a:r>
              <a:rPr lang="en-US" sz="1600" dirty="0" smtClean="0"/>
              <a:t>rost?</a:t>
            </a:r>
            <a:endParaRPr lang="en-US" sz="1600" dirty="0"/>
          </a:p>
        </p:txBody>
      </p:sp>
      <p:sp>
        <p:nvSpPr>
          <p:cNvPr id="99" name="TextBox 98"/>
          <p:cNvSpPr txBox="1"/>
          <p:nvPr/>
        </p:nvSpPr>
        <p:spPr>
          <a:xfrm>
            <a:off x="6190709" y="3687451"/>
            <a:ext cx="1356475" cy="584776"/>
          </a:xfrm>
          <a:prstGeom prst="rect">
            <a:avLst/>
          </a:prstGeom>
          <a:noFill/>
        </p:spPr>
        <p:txBody>
          <a:bodyPr wrap="square" rtlCol="0">
            <a:spAutoFit/>
          </a:bodyPr>
          <a:lstStyle/>
          <a:p>
            <a:pPr algn="ctr"/>
            <a:r>
              <a:rPr lang="en-US" sz="1600" dirty="0" smtClean="0"/>
              <a:t>Appropriate photoperiod?</a:t>
            </a:r>
            <a:endParaRPr lang="en-US" sz="1600" dirty="0"/>
          </a:p>
        </p:txBody>
      </p:sp>
      <p:cxnSp>
        <p:nvCxnSpPr>
          <p:cNvPr id="100" name="Straight Arrow Connector 99"/>
          <p:cNvCxnSpPr>
            <a:endCxn id="104" idx="0"/>
          </p:cNvCxnSpPr>
          <p:nvPr/>
        </p:nvCxnSpPr>
        <p:spPr>
          <a:xfrm>
            <a:off x="1251414" y="4150574"/>
            <a:ext cx="0" cy="731738"/>
          </a:xfrm>
          <a:prstGeom prst="straightConnector1">
            <a:avLst/>
          </a:prstGeom>
          <a:ln w="50800">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04" name="TextBox 103"/>
          <p:cNvSpPr txBox="1"/>
          <p:nvPr/>
        </p:nvSpPr>
        <p:spPr>
          <a:xfrm>
            <a:off x="359783" y="4882312"/>
            <a:ext cx="1783261" cy="338554"/>
          </a:xfrm>
          <a:prstGeom prst="rect">
            <a:avLst/>
          </a:prstGeom>
          <a:noFill/>
        </p:spPr>
        <p:txBody>
          <a:bodyPr wrap="none" rtlCol="0">
            <a:spAutoFit/>
          </a:bodyPr>
          <a:lstStyle/>
          <a:p>
            <a:r>
              <a:rPr lang="en-US" sz="1600" dirty="0" smtClean="0"/>
              <a:t>Rains are ‘staying’?</a:t>
            </a:r>
            <a:endParaRPr lang="en-US" sz="1600" dirty="0"/>
          </a:p>
        </p:txBody>
      </p:sp>
      <p:sp>
        <p:nvSpPr>
          <p:cNvPr id="105" name="TextBox 104"/>
          <p:cNvSpPr txBox="1"/>
          <p:nvPr/>
        </p:nvSpPr>
        <p:spPr>
          <a:xfrm>
            <a:off x="3797878" y="4902938"/>
            <a:ext cx="1824838" cy="338554"/>
          </a:xfrm>
          <a:prstGeom prst="rect">
            <a:avLst/>
          </a:prstGeom>
          <a:noFill/>
        </p:spPr>
        <p:txBody>
          <a:bodyPr wrap="none" rtlCol="0">
            <a:spAutoFit/>
          </a:bodyPr>
          <a:lstStyle/>
          <a:p>
            <a:r>
              <a:rPr lang="en-US" sz="1600" dirty="0" smtClean="0"/>
              <a:t>Favorable forecast?</a:t>
            </a:r>
            <a:endParaRPr lang="en-US" sz="1600" dirty="0"/>
          </a:p>
        </p:txBody>
      </p:sp>
      <p:cxnSp>
        <p:nvCxnSpPr>
          <p:cNvPr id="110" name="Straight Arrow Connector 109"/>
          <p:cNvCxnSpPr>
            <a:stCxn id="104" idx="3"/>
            <a:endCxn id="105" idx="1"/>
          </p:cNvCxnSpPr>
          <p:nvPr/>
        </p:nvCxnSpPr>
        <p:spPr>
          <a:xfrm>
            <a:off x="2143044" y="5051589"/>
            <a:ext cx="1654834" cy="20626"/>
          </a:xfrm>
          <a:prstGeom prst="straightConnector1">
            <a:avLst/>
          </a:prstGeom>
          <a:ln w="50800">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stCxn id="104" idx="2"/>
            <a:endCxn id="117" idx="0"/>
          </p:cNvCxnSpPr>
          <p:nvPr/>
        </p:nvCxnSpPr>
        <p:spPr>
          <a:xfrm>
            <a:off x="1251414" y="5220866"/>
            <a:ext cx="0" cy="451422"/>
          </a:xfrm>
          <a:prstGeom prst="straightConnector1">
            <a:avLst/>
          </a:prstGeom>
          <a:ln w="50800">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a:xfrm>
            <a:off x="978693" y="5672288"/>
            <a:ext cx="545442" cy="338554"/>
          </a:xfrm>
          <a:prstGeom prst="rect">
            <a:avLst/>
          </a:prstGeom>
          <a:noFill/>
        </p:spPr>
        <p:txBody>
          <a:bodyPr wrap="none" rtlCol="0">
            <a:spAutoFit/>
          </a:bodyPr>
          <a:lstStyle/>
          <a:p>
            <a:r>
              <a:rPr lang="en-US" sz="1600" dirty="0" smtClean="0">
                <a:solidFill>
                  <a:schemeClr val="bg1">
                    <a:lumMod val="65000"/>
                  </a:schemeClr>
                </a:solidFill>
              </a:rPr>
              <a:t>wait</a:t>
            </a:r>
            <a:endParaRPr lang="en-US" sz="1600" dirty="0">
              <a:solidFill>
                <a:schemeClr val="bg1">
                  <a:lumMod val="65000"/>
                </a:schemeClr>
              </a:solidFill>
            </a:endParaRPr>
          </a:p>
        </p:txBody>
      </p:sp>
      <p:cxnSp>
        <p:nvCxnSpPr>
          <p:cNvPr id="122" name="Straight Arrow Connector 121"/>
          <p:cNvCxnSpPr/>
          <p:nvPr/>
        </p:nvCxnSpPr>
        <p:spPr>
          <a:xfrm>
            <a:off x="4631585" y="5241492"/>
            <a:ext cx="0" cy="451422"/>
          </a:xfrm>
          <a:prstGeom prst="straightConnector1">
            <a:avLst/>
          </a:prstGeom>
          <a:ln w="50800">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3" name="TextBox 122"/>
          <p:cNvSpPr txBox="1"/>
          <p:nvPr/>
        </p:nvSpPr>
        <p:spPr>
          <a:xfrm>
            <a:off x="4358864" y="5676037"/>
            <a:ext cx="545442" cy="338554"/>
          </a:xfrm>
          <a:prstGeom prst="rect">
            <a:avLst/>
          </a:prstGeom>
          <a:noFill/>
        </p:spPr>
        <p:txBody>
          <a:bodyPr wrap="none" rtlCol="0">
            <a:spAutoFit/>
          </a:bodyPr>
          <a:lstStyle/>
          <a:p>
            <a:r>
              <a:rPr lang="en-US" sz="1600" dirty="0" smtClean="0">
                <a:solidFill>
                  <a:schemeClr val="bg1">
                    <a:lumMod val="65000"/>
                  </a:schemeClr>
                </a:solidFill>
              </a:rPr>
              <a:t>wait</a:t>
            </a:r>
            <a:endParaRPr lang="en-US" sz="1600" dirty="0">
              <a:solidFill>
                <a:schemeClr val="bg1">
                  <a:lumMod val="65000"/>
                </a:schemeClr>
              </a:solidFill>
            </a:endParaRPr>
          </a:p>
        </p:txBody>
      </p:sp>
      <p:cxnSp>
        <p:nvCxnSpPr>
          <p:cNvPr id="124" name="Straight Arrow Connector 123"/>
          <p:cNvCxnSpPr>
            <a:stCxn id="98" idx="0"/>
          </p:cNvCxnSpPr>
          <p:nvPr/>
        </p:nvCxnSpPr>
        <p:spPr>
          <a:xfrm flipV="1">
            <a:off x="4710297" y="3360858"/>
            <a:ext cx="0" cy="455474"/>
          </a:xfrm>
          <a:prstGeom prst="straightConnector1">
            <a:avLst/>
          </a:prstGeom>
          <a:ln w="50800">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25" name="TextBox 124"/>
          <p:cNvSpPr txBox="1"/>
          <p:nvPr/>
        </p:nvSpPr>
        <p:spPr>
          <a:xfrm>
            <a:off x="4387781" y="3022304"/>
            <a:ext cx="545442" cy="338554"/>
          </a:xfrm>
          <a:prstGeom prst="rect">
            <a:avLst/>
          </a:prstGeom>
          <a:noFill/>
        </p:spPr>
        <p:txBody>
          <a:bodyPr wrap="none" rtlCol="0">
            <a:spAutoFit/>
          </a:bodyPr>
          <a:lstStyle/>
          <a:p>
            <a:r>
              <a:rPr lang="en-US" sz="1600" dirty="0" smtClean="0">
                <a:solidFill>
                  <a:schemeClr val="bg1">
                    <a:lumMod val="65000"/>
                  </a:schemeClr>
                </a:solidFill>
              </a:rPr>
              <a:t>wait</a:t>
            </a:r>
            <a:endParaRPr lang="en-US" sz="1600" dirty="0">
              <a:solidFill>
                <a:schemeClr val="bg1">
                  <a:lumMod val="65000"/>
                </a:schemeClr>
              </a:solidFill>
            </a:endParaRPr>
          </a:p>
        </p:txBody>
      </p:sp>
      <p:cxnSp>
        <p:nvCxnSpPr>
          <p:cNvPr id="126" name="Straight Arrow Connector 125"/>
          <p:cNvCxnSpPr>
            <a:stCxn id="98" idx="3"/>
            <a:endCxn id="99" idx="1"/>
          </p:cNvCxnSpPr>
          <p:nvPr/>
        </p:nvCxnSpPr>
        <p:spPr>
          <a:xfrm flipV="1">
            <a:off x="5061665" y="3979839"/>
            <a:ext cx="1129044" cy="5770"/>
          </a:xfrm>
          <a:prstGeom prst="straightConnector1">
            <a:avLst/>
          </a:prstGeom>
          <a:ln w="50800">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endCxn id="130" idx="0"/>
          </p:cNvCxnSpPr>
          <p:nvPr/>
        </p:nvCxnSpPr>
        <p:spPr>
          <a:xfrm>
            <a:off x="6841672" y="4256559"/>
            <a:ext cx="0" cy="451422"/>
          </a:xfrm>
          <a:prstGeom prst="straightConnector1">
            <a:avLst/>
          </a:prstGeom>
          <a:ln w="50800">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sp>
        <p:nvSpPr>
          <p:cNvPr id="130" name="TextBox 129"/>
          <p:cNvSpPr txBox="1"/>
          <p:nvPr/>
        </p:nvSpPr>
        <p:spPr>
          <a:xfrm>
            <a:off x="6568951" y="4707981"/>
            <a:ext cx="545442" cy="338554"/>
          </a:xfrm>
          <a:prstGeom prst="rect">
            <a:avLst/>
          </a:prstGeom>
          <a:noFill/>
        </p:spPr>
        <p:txBody>
          <a:bodyPr wrap="none" rtlCol="0">
            <a:spAutoFit/>
          </a:bodyPr>
          <a:lstStyle/>
          <a:p>
            <a:r>
              <a:rPr lang="en-US" sz="1600" dirty="0" smtClean="0">
                <a:solidFill>
                  <a:schemeClr val="bg1">
                    <a:lumMod val="65000"/>
                  </a:schemeClr>
                </a:solidFill>
              </a:rPr>
              <a:t>wait</a:t>
            </a:r>
            <a:endParaRPr lang="en-US" sz="1600" dirty="0">
              <a:solidFill>
                <a:schemeClr val="bg1">
                  <a:lumMod val="65000"/>
                </a:schemeClr>
              </a:solidFill>
            </a:endParaRPr>
          </a:p>
        </p:txBody>
      </p:sp>
      <p:cxnSp>
        <p:nvCxnSpPr>
          <p:cNvPr id="139" name="Straight Arrow Connector 138"/>
          <p:cNvCxnSpPr>
            <a:stCxn id="105" idx="0"/>
            <a:endCxn id="98" idx="2"/>
          </p:cNvCxnSpPr>
          <p:nvPr/>
        </p:nvCxnSpPr>
        <p:spPr>
          <a:xfrm flipV="1">
            <a:off x="4710297" y="4154886"/>
            <a:ext cx="0" cy="748052"/>
          </a:xfrm>
          <a:prstGeom prst="straightConnector1">
            <a:avLst/>
          </a:prstGeom>
          <a:ln w="50800">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0" name="Straight Arrow Connector 149"/>
          <p:cNvCxnSpPr/>
          <p:nvPr/>
        </p:nvCxnSpPr>
        <p:spPr>
          <a:xfrm flipV="1">
            <a:off x="7502506" y="3978412"/>
            <a:ext cx="746656" cy="5770"/>
          </a:xfrm>
          <a:prstGeom prst="straightConnector1">
            <a:avLst/>
          </a:prstGeom>
          <a:ln w="50800">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
        <p:nvSpPr>
          <p:cNvPr id="151" name="TextBox 150"/>
          <p:cNvSpPr txBox="1"/>
          <p:nvPr/>
        </p:nvSpPr>
        <p:spPr>
          <a:xfrm>
            <a:off x="8236333" y="3781242"/>
            <a:ext cx="683075" cy="369332"/>
          </a:xfrm>
          <a:prstGeom prst="rect">
            <a:avLst/>
          </a:prstGeom>
          <a:noFill/>
        </p:spPr>
        <p:txBody>
          <a:bodyPr wrap="none" rtlCol="0">
            <a:spAutoFit/>
          </a:bodyPr>
          <a:lstStyle/>
          <a:p>
            <a:r>
              <a:rPr lang="en-US" b="1" dirty="0" smtClean="0"/>
              <a:t>plant</a:t>
            </a:r>
            <a:endParaRPr lang="en-US" b="1" dirty="0"/>
          </a:p>
        </p:txBody>
      </p:sp>
      <p:sp>
        <p:nvSpPr>
          <p:cNvPr id="153" name="Rectangle 152"/>
          <p:cNvSpPr/>
          <p:nvPr/>
        </p:nvSpPr>
        <p:spPr>
          <a:xfrm>
            <a:off x="240824" y="3022304"/>
            <a:ext cx="8652926" cy="31093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6927759" y="5672288"/>
            <a:ext cx="1920919" cy="338554"/>
          </a:xfrm>
          <a:prstGeom prst="rect">
            <a:avLst/>
          </a:prstGeom>
          <a:noFill/>
        </p:spPr>
        <p:txBody>
          <a:bodyPr wrap="none" rtlCol="0">
            <a:spAutoFit/>
          </a:bodyPr>
          <a:lstStyle/>
          <a:p>
            <a:r>
              <a:rPr lang="en-US" sz="1600" dirty="0" smtClean="0">
                <a:solidFill>
                  <a:schemeClr val="bg1">
                    <a:lumMod val="50000"/>
                  </a:schemeClr>
                </a:solidFill>
              </a:rPr>
              <a:t>‘too late’ to harvest?</a:t>
            </a:r>
            <a:endParaRPr lang="en-US" sz="1600" dirty="0">
              <a:solidFill>
                <a:schemeClr val="bg1">
                  <a:lumMod val="50000"/>
                </a:schemeClr>
              </a:solidFill>
            </a:endParaRPr>
          </a:p>
        </p:txBody>
      </p:sp>
      <p:cxnSp>
        <p:nvCxnSpPr>
          <p:cNvPr id="160" name="Straight Arrow Connector 159"/>
          <p:cNvCxnSpPr>
            <a:stCxn id="154" idx="0"/>
            <a:endCxn id="151" idx="2"/>
          </p:cNvCxnSpPr>
          <p:nvPr/>
        </p:nvCxnSpPr>
        <p:spPr>
          <a:xfrm flipV="1">
            <a:off x="7888219" y="4150574"/>
            <a:ext cx="689652" cy="1521714"/>
          </a:xfrm>
          <a:prstGeom prst="straightConnector1">
            <a:avLst/>
          </a:prstGeom>
          <a:ln w="50800">
            <a:solidFill>
              <a:schemeClr val="accent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692674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2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5" grpId="0"/>
      <p:bldP spid="26" grpId="0"/>
      <p:bldP spid="37" grpId="0"/>
      <p:bldP spid="47" grpId="0"/>
      <p:bldP spid="70" grpId="0"/>
      <p:bldP spid="96" grpId="0"/>
      <p:bldP spid="98" grpId="0"/>
      <p:bldP spid="99" grpId="0"/>
      <p:bldP spid="104" grpId="0"/>
      <p:bldP spid="105" grpId="0"/>
      <p:bldP spid="117" grpId="0"/>
      <p:bldP spid="123" grpId="0"/>
      <p:bldP spid="125" grpId="0"/>
      <p:bldP spid="130" grpId="0"/>
      <p:bldP spid="151" grpId="0"/>
      <p:bldP spid="15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21</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15" name="TextBox 14"/>
          <p:cNvSpPr txBox="1"/>
          <p:nvPr/>
        </p:nvSpPr>
        <p:spPr>
          <a:xfrm>
            <a:off x="2447511" y="136361"/>
            <a:ext cx="4470244" cy="461665"/>
          </a:xfrm>
          <a:prstGeom prst="rect">
            <a:avLst/>
          </a:prstGeom>
          <a:noFill/>
        </p:spPr>
        <p:txBody>
          <a:bodyPr wrap="none" rtlCol="0">
            <a:spAutoFit/>
          </a:bodyPr>
          <a:lstStyle/>
          <a:p>
            <a:r>
              <a:rPr lang="en-US" sz="2400" dirty="0" smtClean="0"/>
              <a:t>Challenges for model specification</a:t>
            </a:r>
            <a:endParaRPr lang="en-US" sz="2400" dirty="0"/>
          </a:p>
        </p:txBody>
      </p:sp>
      <p:sp>
        <p:nvSpPr>
          <p:cNvPr id="16" name="TextBox 15"/>
          <p:cNvSpPr txBox="1"/>
          <p:nvPr/>
        </p:nvSpPr>
        <p:spPr>
          <a:xfrm>
            <a:off x="2284947" y="1297779"/>
            <a:ext cx="4652160" cy="400110"/>
          </a:xfrm>
          <a:prstGeom prst="rect">
            <a:avLst/>
          </a:prstGeom>
          <a:noFill/>
        </p:spPr>
        <p:txBody>
          <a:bodyPr wrap="none" rtlCol="0">
            <a:spAutoFit/>
          </a:bodyPr>
          <a:lstStyle/>
          <a:p>
            <a:r>
              <a:rPr lang="en-US" sz="2000" b="1" dirty="0" smtClean="0"/>
              <a:t>1. Unobservable controls on planting date</a:t>
            </a:r>
            <a:endParaRPr lang="en-US" sz="2000" b="1" dirty="0"/>
          </a:p>
        </p:txBody>
      </p:sp>
      <p:sp>
        <p:nvSpPr>
          <p:cNvPr id="19" name="TextBox 18"/>
          <p:cNvSpPr txBox="1"/>
          <p:nvPr/>
        </p:nvSpPr>
        <p:spPr>
          <a:xfrm>
            <a:off x="2296887" y="3439746"/>
            <a:ext cx="4698722" cy="400110"/>
          </a:xfrm>
          <a:prstGeom prst="rect">
            <a:avLst/>
          </a:prstGeom>
          <a:noFill/>
        </p:spPr>
        <p:txBody>
          <a:bodyPr wrap="none" rtlCol="0">
            <a:spAutoFit/>
          </a:bodyPr>
          <a:lstStyle/>
          <a:p>
            <a:r>
              <a:rPr lang="en-US" sz="2000" b="1" dirty="0"/>
              <a:t>2</a:t>
            </a:r>
            <a:r>
              <a:rPr lang="en-US" sz="2000" b="1" dirty="0" smtClean="0"/>
              <a:t>. Nonlinearities in planting date response</a:t>
            </a:r>
            <a:endParaRPr lang="en-US" sz="2000" b="1" dirty="0"/>
          </a:p>
        </p:txBody>
      </p:sp>
      <p:sp>
        <p:nvSpPr>
          <p:cNvPr id="24" name="TextBox 23"/>
          <p:cNvSpPr txBox="1"/>
          <p:nvPr/>
        </p:nvSpPr>
        <p:spPr>
          <a:xfrm>
            <a:off x="2619004" y="1813339"/>
            <a:ext cx="3326552" cy="923330"/>
          </a:xfrm>
          <a:prstGeom prst="rect">
            <a:avLst/>
          </a:prstGeom>
          <a:noFill/>
        </p:spPr>
        <p:txBody>
          <a:bodyPr wrap="none" rtlCol="0">
            <a:spAutoFit/>
          </a:bodyPr>
          <a:lstStyle/>
          <a:p>
            <a:pPr marL="285750" indent="-285750">
              <a:buFont typeface="Arial"/>
              <a:buChar char="•"/>
            </a:pPr>
            <a:r>
              <a:rPr lang="en-US" dirty="0" smtClean="0"/>
              <a:t>Access to agricultural credit</a:t>
            </a:r>
          </a:p>
          <a:p>
            <a:pPr marL="285750" indent="-285750">
              <a:buFont typeface="Arial"/>
              <a:buChar char="•"/>
            </a:pPr>
            <a:r>
              <a:rPr lang="en-US" dirty="0" smtClean="0"/>
              <a:t>Availability of farm equipment</a:t>
            </a:r>
          </a:p>
          <a:p>
            <a:pPr marL="285750" indent="-285750">
              <a:buFont typeface="Arial"/>
              <a:buChar char="•"/>
            </a:pPr>
            <a:r>
              <a:rPr lang="en-US" dirty="0" smtClean="0"/>
              <a:t>Influence from neighbors</a:t>
            </a:r>
            <a:endParaRPr lang="en-US" dirty="0"/>
          </a:p>
        </p:txBody>
      </p:sp>
      <p:sp>
        <p:nvSpPr>
          <p:cNvPr id="25" name="TextBox 24"/>
          <p:cNvSpPr txBox="1"/>
          <p:nvPr/>
        </p:nvSpPr>
        <p:spPr>
          <a:xfrm>
            <a:off x="976987" y="3963226"/>
            <a:ext cx="7378943" cy="646331"/>
          </a:xfrm>
          <a:prstGeom prst="rect">
            <a:avLst/>
          </a:prstGeom>
          <a:noFill/>
        </p:spPr>
        <p:txBody>
          <a:bodyPr wrap="none" rtlCol="0">
            <a:spAutoFit/>
          </a:bodyPr>
          <a:lstStyle/>
          <a:p>
            <a:pPr marL="285750" indent="-285750">
              <a:buFont typeface="Arial"/>
              <a:buChar char="•"/>
            </a:pPr>
            <a:r>
              <a:rPr lang="en-US" dirty="0" smtClean="0"/>
              <a:t>Very dry and very wet months both cause delay in planting</a:t>
            </a:r>
          </a:p>
          <a:p>
            <a:pPr marL="285750" indent="-285750">
              <a:buFont typeface="Arial"/>
              <a:buChar char="•"/>
            </a:pPr>
            <a:r>
              <a:rPr lang="en-US" dirty="0" smtClean="0"/>
              <a:t>While legal constraints apply, planting date is insensitive to other factors</a:t>
            </a:r>
            <a:endParaRPr lang="en-US" dirty="0"/>
          </a:p>
        </p:txBody>
      </p:sp>
    </p:spTree>
    <p:extLst>
      <p:ext uri="{BB962C8B-B14F-4D97-AF65-F5344CB8AC3E}">
        <p14:creationId xmlns:p14="http://schemas.microsoft.com/office/powerpoint/2010/main" val="3948217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22</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20" name="TextBox 19"/>
          <p:cNvSpPr txBox="1"/>
          <p:nvPr/>
        </p:nvSpPr>
        <p:spPr>
          <a:xfrm>
            <a:off x="2725259" y="136361"/>
            <a:ext cx="3748442" cy="461665"/>
          </a:xfrm>
          <a:prstGeom prst="rect">
            <a:avLst/>
          </a:prstGeom>
          <a:noFill/>
        </p:spPr>
        <p:txBody>
          <a:bodyPr wrap="none" rtlCol="0">
            <a:spAutoFit/>
          </a:bodyPr>
          <a:lstStyle/>
          <a:p>
            <a:r>
              <a:rPr lang="en-US" sz="2400" dirty="0" smtClean="0"/>
              <a:t>Explore model specifications</a:t>
            </a:r>
            <a:endParaRPr lang="en-US" sz="2400" dirty="0"/>
          </a:p>
        </p:txBody>
      </p:sp>
      <p:sp>
        <p:nvSpPr>
          <p:cNvPr id="3" name="TextBox 2"/>
          <p:cNvSpPr txBox="1"/>
          <p:nvPr/>
        </p:nvSpPr>
        <p:spPr>
          <a:xfrm>
            <a:off x="3699376" y="801824"/>
            <a:ext cx="1751100" cy="400110"/>
          </a:xfrm>
          <a:prstGeom prst="rect">
            <a:avLst/>
          </a:prstGeom>
          <a:noFill/>
        </p:spPr>
        <p:txBody>
          <a:bodyPr wrap="none" rtlCol="0">
            <a:spAutoFit/>
          </a:bodyPr>
          <a:lstStyle/>
          <a:p>
            <a:r>
              <a:rPr lang="en-US" sz="2000" b="1" dirty="0" smtClean="0"/>
              <a:t>OLS regression</a:t>
            </a:r>
            <a:endParaRPr lang="en-US" sz="2000" b="1" dirty="0"/>
          </a:p>
        </p:txBody>
      </p:sp>
      <p:sp>
        <p:nvSpPr>
          <p:cNvPr id="11" name="TextBox 10"/>
          <p:cNvSpPr txBox="1"/>
          <p:nvPr/>
        </p:nvSpPr>
        <p:spPr>
          <a:xfrm>
            <a:off x="3348189" y="2028283"/>
            <a:ext cx="2682095" cy="400110"/>
          </a:xfrm>
          <a:prstGeom prst="rect">
            <a:avLst/>
          </a:prstGeom>
          <a:noFill/>
        </p:spPr>
        <p:txBody>
          <a:bodyPr wrap="none" rtlCol="0">
            <a:spAutoFit/>
          </a:bodyPr>
          <a:lstStyle/>
          <a:p>
            <a:r>
              <a:rPr lang="en-US" sz="2000" b="1" dirty="0" smtClean="0"/>
              <a:t>Fixed effects regression</a:t>
            </a:r>
            <a:endParaRPr lang="en-US" sz="2000" b="1" dirty="0"/>
          </a:p>
        </p:txBody>
      </p:sp>
      <p:sp>
        <p:nvSpPr>
          <p:cNvPr id="12" name="TextBox 11"/>
          <p:cNvSpPr txBox="1"/>
          <p:nvPr/>
        </p:nvSpPr>
        <p:spPr>
          <a:xfrm>
            <a:off x="2725259" y="3815391"/>
            <a:ext cx="3783783" cy="400110"/>
          </a:xfrm>
          <a:prstGeom prst="rect">
            <a:avLst/>
          </a:prstGeom>
          <a:noFill/>
        </p:spPr>
        <p:txBody>
          <a:bodyPr wrap="none" rtlCol="0">
            <a:spAutoFit/>
          </a:bodyPr>
          <a:lstStyle/>
          <a:p>
            <a:r>
              <a:rPr lang="en-US" sz="2000" b="1" dirty="0" smtClean="0"/>
              <a:t>Machine learning (random forest)</a:t>
            </a:r>
            <a:endParaRPr lang="en-US" sz="2000" b="1" dirty="0"/>
          </a:p>
        </p:txBody>
      </p:sp>
      <p:sp>
        <p:nvSpPr>
          <p:cNvPr id="13" name="TextBox 12"/>
          <p:cNvSpPr txBox="1"/>
          <p:nvPr/>
        </p:nvSpPr>
        <p:spPr>
          <a:xfrm>
            <a:off x="3500682" y="1223486"/>
            <a:ext cx="2225038" cy="461665"/>
          </a:xfrm>
          <a:prstGeom prst="rect">
            <a:avLst/>
          </a:prstGeom>
          <a:noFill/>
        </p:spPr>
        <p:txBody>
          <a:bodyPr wrap="none" rtlCol="0">
            <a:spAutoFit/>
          </a:bodyPr>
          <a:lstStyle/>
          <a:p>
            <a:r>
              <a:rPr lang="en-US" sz="2400" dirty="0" err="1"/>
              <a:t>p</a:t>
            </a:r>
            <a:r>
              <a:rPr lang="en-US" sz="2400" dirty="0" err="1" smtClean="0"/>
              <a:t>lant</a:t>
            </a:r>
            <a:r>
              <a:rPr lang="en-US" sz="2400" baseline="-25000" dirty="0" err="1" smtClean="0"/>
              <a:t>it</a:t>
            </a:r>
            <a:r>
              <a:rPr lang="en-US" sz="2400" dirty="0" smtClean="0"/>
              <a:t> = </a:t>
            </a:r>
            <a:r>
              <a:rPr lang="en-US" sz="2400" dirty="0" err="1" smtClean="0"/>
              <a:t>X</a:t>
            </a:r>
            <a:r>
              <a:rPr lang="en-US" sz="2400" baseline="-25000" dirty="0" err="1" smtClean="0"/>
              <a:t>it</a:t>
            </a:r>
            <a:r>
              <a:rPr lang="en-US" sz="2400" dirty="0" smtClean="0"/>
              <a:t>β + </a:t>
            </a:r>
            <a:r>
              <a:rPr lang="en-US" sz="2400" dirty="0" err="1" smtClean="0"/>
              <a:t>ε</a:t>
            </a:r>
            <a:r>
              <a:rPr lang="en-US" sz="2400" baseline="-25000" dirty="0" err="1" smtClean="0"/>
              <a:t>it</a:t>
            </a:r>
            <a:endParaRPr lang="en-US" sz="2400" baseline="-25000" dirty="0"/>
          </a:p>
        </p:txBody>
      </p:sp>
      <p:sp>
        <p:nvSpPr>
          <p:cNvPr id="17" name="TextBox 16"/>
          <p:cNvSpPr txBox="1"/>
          <p:nvPr/>
        </p:nvSpPr>
        <p:spPr>
          <a:xfrm>
            <a:off x="3264693" y="2434633"/>
            <a:ext cx="2739201" cy="461665"/>
          </a:xfrm>
          <a:prstGeom prst="rect">
            <a:avLst/>
          </a:prstGeom>
          <a:noFill/>
        </p:spPr>
        <p:txBody>
          <a:bodyPr wrap="none" rtlCol="0">
            <a:spAutoFit/>
          </a:bodyPr>
          <a:lstStyle/>
          <a:p>
            <a:r>
              <a:rPr lang="en-US" sz="2400" dirty="0" err="1"/>
              <a:t>p</a:t>
            </a:r>
            <a:r>
              <a:rPr lang="en-US" sz="2400" dirty="0" err="1" smtClean="0"/>
              <a:t>lant</a:t>
            </a:r>
            <a:r>
              <a:rPr lang="en-US" sz="2400" baseline="-25000" dirty="0" err="1" smtClean="0"/>
              <a:t>it</a:t>
            </a:r>
            <a:r>
              <a:rPr lang="en-US" sz="2400" dirty="0" smtClean="0"/>
              <a:t> = α</a:t>
            </a:r>
            <a:r>
              <a:rPr lang="en-US" sz="2400" baseline="-25000" dirty="0" err="1" smtClean="0"/>
              <a:t>i</a:t>
            </a:r>
            <a:r>
              <a:rPr lang="en-US" sz="2400" dirty="0" smtClean="0"/>
              <a:t> + </a:t>
            </a:r>
            <a:r>
              <a:rPr lang="en-US" sz="2400" dirty="0" err="1" smtClean="0"/>
              <a:t>X</a:t>
            </a:r>
            <a:r>
              <a:rPr lang="en-US" sz="2400" baseline="-25000" dirty="0" err="1" smtClean="0"/>
              <a:t>it</a:t>
            </a:r>
            <a:r>
              <a:rPr lang="en-US" sz="2400" dirty="0" smtClean="0"/>
              <a:t>β + </a:t>
            </a:r>
            <a:r>
              <a:rPr lang="en-US" sz="2400" dirty="0" err="1" smtClean="0"/>
              <a:t>ε</a:t>
            </a:r>
            <a:r>
              <a:rPr lang="en-US" sz="2400" baseline="-25000" dirty="0" err="1" smtClean="0"/>
              <a:t>it</a:t>
            </a:r>
            <a:endParaRPr lang="en-US" sz="2400" baseline="-25000" dirty="0"/>
          </a:p>
        </p:txBody>
      </p:sp>
      <p:sp>
        <p:nvSpPr>
          <p:cNvPr id="14" name="TextBox 13"/>
          <p:cNvSpPr txBox="1"/>
          <p:nvPr/>
        </p:nvSpPr>
        <p:spPr>
          <a:xfrm>
            <a:off x="2455333" y="2975005"/>
            <a:ext cx="4560939" cy="369332"/>
          </a:xfrm>
          <a:prstGeom prst="rect">
            <a:avLst/>
          </a:prstGeom>
          <a:noFill/>
        </p:spPr>
        <p:txBody>
          <a:bodyPr wrap="none" rtlCol="0">
            <a:spAutoFit/>
          </a:bodyPr>
          <a:lstStyle/>
          <a:p>
            <a:r>
              <a:rPr lang="en-US" dirty="0" smtClean="0"/>
              <a:t>Fixed effects (</a:t>
            </a:r>
            <a:r>
              <a:rPr lang="en-US" dirty="0"/>
              <a:t>α</a:t>
            </a:r>
            <a:r>
              <a:rPr lang="en-US" baseline="-25000" dirty="0" err="1"/>
              <a:t>i</a:t>
            </a:r>
            <a:r>
              <a:rPr lang="en-US" dirty="0" smtClean="0"/>
              <a:t>) ‘absorb’ unobservable factors</a:t>
            </a:r>
            <a:endParaRPr lang="en-US" dirty="0"/>
          </a:p>
        </p:txBody>
      </p:sp>
      <p:sp>
        <p:nvSpPr>
          <p:cNvPr id="15" name="Rectangle 14"/>
          <p:cNvSpPr/>
          <p:nvPr/>
        </p:nvSpPr>
        <p:spPr>
          <a:xfrm>
            <a:off x="3047318" y="5126335"/>
            <a:ext cx="2709758" cy="646331"/>
          </a:xfrm>
          <a:prstGeom prst="rect">
            <a:avLst/>
          </a:prstGeom>
        </p:spPr>
        <p:txBody>
          <a:bodyPr wrap="square">
            <a:spAutoFit/>
          </a:bodyPr>
          <a:lstStyle/>
          <a:p>
            <a:r>
              <a:rPr lang="en-US" sz="1200" dirty="0"/>
              <a:t>https://</a:t>
            </a:r>
            <a:r>
              <a:rPr lang="en-US" sz="1200" dirty="0" err="1"/>
              <a:t>www.researchgate.net</a:t>
            </a:r>
            <a:r>
              <a:rPr lang="en-US" sz="1200" dirty="0"/>
              <a:t>/figure/Architecture-of-the-random-forest-model_fig1_301638643</a:t>
            </a:r>
          </a:p>
        </p:txBody>
      </p:sp>
      <p:pic>
        <p:nvPicPr>
          <p:cNvPr id="18" name="Picture 17" descr="Architecture-of-the-random-forest-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5422" y="4215501"/>
            <a:ext cx="3371850" cy="2038350"/>
          </a:xfrm>
          <a:prstGeom prst="rect">
            <a:avLst/>
          </a:prstGeom>
        </p:spPr>
      </p:pic>
    </p:spTree>
    <p:extLst>
      <p:ext uri="{BB962C8B-B14F-4D97-AF65-F5344CB8AC3E}">
        <p14:creationId xmlns:p14="http://schemas.microsoft.com/office/powerpoint/2010/main" val="9692654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23</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20" name="TextBox 19"/>
          <p:cNvSpPr txBox="1"/>
          <p:nvPr/>
        </p:nvSpPr>
        <p:spPr>
          <a:xfrm>
            <a:off x="1752730" y="136361"/>
            <a:ext cx="5548665" cy="461665"/>
          </a:xfrm>
          <a:prstGeom prst="rect">
            <a:avLst/>
          </a:prstGeom>
          <a:noFill/>
        </p:spPr>
        <p:txBody>
          <a:bodyPr wrap="none" rtlCol="0">
            <a:spAutoFit/>
          </a:bodyPr>
          <a:lstStyle/>
          <a:p>
            <a:r>
              <a:rPr lang="en-US" sz="2400" dirty="0" smtClean="0"/>
              <a:t>Defining sensitivity of plant date to climate</a:t>
            </a:r>
            <a:endParaRPr lang="en-US" sz="2400" dirty="0"/>
          </a:p>
        </p:txBody>
      </p:sp>
      <p:sp>
        <p:nvSpPr>
          <p:cNvPr id="16" name="Rectangle 15"/>
          <p:cNvSpPr/>
          <p:nvPr/>
        </p:nvSpPr>
        <p:spPr>
          <a:xfrm>
            <a:off x="3515329" y="4061102"/>
            <a:ext cx="2103365" cy="1583670"/>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3468295" y="4531499"/>
            <a:ext cx="2194874" cy="646331"/>
          </a:xfrm>
          <a:prstGeom prst="rect">
            <a:avLst/>
          </a:prstGeom>
          <a:noFill/>
        </p:spPr>
        <p:txBody>
          <a:bodyPr wrap="square" rtlCol="0">
            <a:spAutoFit/>
          </a:bodyPr>
          <a:lstStyle/>
          <a:p>
            <a:pPr algn="ctr"/>
            <a:r>
              <a:rPr lang="en-US" dirty="0" smtClean="0"/>
              <a:t>Model of planting date behavior</a:t>
            </a:r>
            <a:endParaRPr lang="en-US" dirty="0"/>
          </a:p>
        </p:txBody>
      </p:sp>
      <p:cxnSp>
        <p:nvCxnSpPr>
          <p:cNvPr id="22" name="Straight Arrow Connector 21"/>
          <p:cNvCxnSpPr>
            <a:endCxn id="19" idx="1"/>
          </p:cNvCxnSpPr>
          <p:nvPr/>
        </p:nvCxnSpPr>
        <p:spPr>
          <a:xfrm>
            <a:off x="2334941" y="4854665"/>
            <a:ext cx="1133354" cy="0"/>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06588" y="4531499"/>
            <a:ext cx="1928353" cy="646331"/>
          </a:xfrm>
          <a:prstGeom prst="rect">
            <a:avLst/>
          </a:prstGeom>
          <a:noFill/>
        </p:spPr>
        <p:txBody>
          <a:bodyPr wrap="square" rtlCol="0">
            <a:spAutoFit/>
          </a:bodyPr>
          <a:lstStyle/>
          <a:p>
            <a:pPr algn="ctr"/>
            <a:r>
              <a:rPr lang="en-US" dirty="0" smtClean="0"/>
              <a:t>Perturbation in climate</a:t>
            </a:r>
            <a:endParaRPr lang="en-US" dirty="0"/>
          </a:p>
        </p:txBody>
      </p:sp>
      <p:sp>
        <p:nvSpPr>
          <p:cNvPr id="26" name="TextBox 25"/>
          <p:cNvSpPr txBox="1"/>
          <p:nvPr/>
        </p:nvSpPr>
        <p:spPr>
          <a:xfrm>
            <a:off x="6583250" y="4531499"/>
            <a:ext cx="1928353" cy="646331"/>
          </a:xfrm>
          <a:prstGeom prst="rect">
            <a:avLst/>
          </a:prstGeom>
          <a:noFill/>
        </p:spPr>
        <p:txBody>
          <a:bodyPr wrap="square" rtlCol="0">
            <a:spAutoFit/>
          </a:bodyPr>
          <a:lstStyle/>
          <a:p>
            <a:pPr algn="ctr"/>
            <a:r>
              <a:rPr lang="en-US" dirty="0" smtClean="0"/>
              <a:t>Change in planting date</a:t>
            </a:r>
            <a:endParaRPr lang="en-US" dirty="0"/>
          </a:p>
        </p:txBody>
      </p:sp>
      <p:cxnSp>
        <p:nvCxnSpPr>
          <p:cNvPr id="27" name="Straight Arrow Connector 26"/>
          <p:cNvCxnSpPr>
            <a:stCxn id="16" idx="3"/>
            <a:endCxn id="26" idx="1"/>
          </p:cNvCxnSpPr>
          <p:nvPr/>
        </p:nvCxnSpPr>
        <p:spPr>
          <a:xfrm>
            <a:off x="5618694" y="4852937"/>
            <a:ext cx="964556" cy="1728"/>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715652" y="2939134"/>
            <a:ext cx="1687218" cy="369332"/>
          </a:xfrm>
          <a:prstGeom prst="rect">
            <a:avLst/>
          </a:prstGeom>
          <a:noFill/>
        </p:spPr>
        <p:txBody>
          <a:bodyPr wrap="none" rtlCol="0">
            <a:spAutoFit/>
          </a:bodyPr>
          <a:lstStyle/>
          <a:p>
            <a:r>
              <a:rPr lang="en-US" dirty="0" smtClean="0"/>
              <a:t>Model selection</a:t>
            </a:r>
            <a:endParaRPr lang="en-US" dirty="0"/>
          </a:p>
        </p:txBody>
      </p:sp>
      <p:cxnSp>
        <p:nvCxnSpPr>
          <p:cNvPr id="31" name="Straight Arrow Connector 30"/>
          <p:cNvCxnSpPr>
            <a:stCxn id="30" idx="2"/>
            <a:endCxn id="16" idx="0"/>
          </p:cNvCxnSpPr>
          <p:nvPr/>
        </p:nvCxnSpPr>
        <p:spPr>
          <a:xfrm>
            <a:off x="4559261" y="3308466"/>
            <a:ext cx="7751" cy="752636"/>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7" name="Group 36"/>
          <p:cNvGrpSpPr/>
          <p:nvPr/>
        </p:nvGrpSpPr>
        <p:grpSpPr>
          <a:xfrm>
            <a:off x="3502845" y="1379832"/>
            <a:ext cx="2103365" cy="790982"/>
            <a:chOff x="3532038" y="1379832"/>
            <a:chExt cx="2103365" cy="790982"/>
          </a:xfrm>
        </p:grpSpPr>
        <p:sp>
          <p:nvSpPr>
            <p:cNvPr id="35" name="Rectangle 34"/>
            <p:cNvSpPr/>
            <p:nvPr/>
          </p:nvSpPr>
          <p:spPr>
            <a:xfrm>
              <a:off x="3532038" y="1379832"/>
              <a:ext cx="2103365" cy="790982"/>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3653237" y="1567991"/>
              <a:ext cx="1890261" cy="369332"/>
            </a:xfrm>
            <a:prstGeom prst="rect">
              <a:avLst/>
            </a:prstGeom>
            <a:noFill/>
          </p:spPr>
          <p:txBody>
            <a:bodyPr wrap="none" rtlCol="0">
              <a:spAutoFit/>
            </a:bodyPr>
            <a:lstStyle/>
            <a:p>
              <a:r>
                <a:rPr lang="en-US" dirty="0" smtClean="0"/>
                <a:t>Model diagnostics</a:t>
              </a:r>
              <a:endParaRPr lang="en-US" dirty="0"/>
            </a:p>
          </p:txBody>
        </p:sp>
      </p:grpSp>
      <p:cxnSp>
        <p:nvCxnSpPr>
          <p:cNvPr id="38" name="Straight Arrow Connector 37"/>
          <p:cNvCxnSpPr>
            <a:stCxn id="35" idx="2"/>
            <a:endCxn id="30" idx="0"/>
          </p:cNvCxnSpPr>
          <p:nvPr/>
        </p:nvCxnSpPr>
        <p:spPr>
          <a:xfrm>
            <a:off x="4554528" y="2170814"/>
            <a:ext cx="4733" cy="768320"/>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12960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884992"/>
            <a:ext cx="9144000" cy="461665"/>
          </a:xfrm>
          <a:prstGeom prst="rect">
            <a:avLst/>
          </a:prstGeom>
        </p:spPr>
        <p:txBody>
          <a:bodyPr wrap="square">
            <a:spAutoFit/>
          </a:bodyPr>
          <a:lstStyle/>
          <a:p>
            <a:pPr algn="ctr"/>
            <a:r>
              <a:rPr lang="en-US" sz="1200" dirty="0" smtClean="0"/>
              <a:t>Photo credit:</a:t>
            </a:r>
          </a:p>
          <a:p>
            <a:pPr algn="ctr"/>
            <a:r>
              <a:rPr lang="en-US" sz="1200" dirty="0" smtClean="0"/>
              <a:t>https</a:t>
            </a:r>
            <a:r>
              <a:rPr lang="en-US" sz="1200" dirty="0"/>
              <a:t>://</a:t>
            </a:r>
            <a:r>
              <a:rPr lang="en-US" sz="1200" dirty="0" err="1"/>
              <a:t>geneticliteracyproject.org</a:t>
            </a:r>
            <a:r>
              <a:rPr lang="en-US" sz="1200" dirty="0"/>
              <a:t>/2018/06/07/how-herbicide-resistant-gmo-soybeans-transformed-brazils-economy/</a:t>
            </a:r>
          </a:p>
        </p:txBody>
      </p:sp>
      <p:pic>
        <p:nvPicPr>
          <p:cNvPr id="3" name="Picture 2" descr="soybe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Slide Number Placeholder 3"/>
          <p:cNvSpPr>
            <a:spLocks noGrp="1"/>
          </p:cNvSpPr>
          <p:nvPr>
            <p:ph type="sldNum" sz="quarter" idx="12"/>
          </p:nvPr>
        </p:nvSpPr>
        <p:spPr/>
        <p:txBody>
          <a:bodyPr/>
          <a:lstStyle/>
          <a:p>
            <a:fld id="{B3FE1DD4-46B3-2A45-8695-7DF7878C2BC6}" type="slidenum">
              <a:rPr lang="en-US" smtClean="0"/>
              <a:t>24</a:t>
            </a:fld>
            <a:endParaRPr lang="en-US"/>
          </a:p>
        </p:txBody>
      </p:sp>
      <p:sp>
        <p:nvSpPr>
          <p:cNvPr id="5" name="Rectangle 4"/>
          <p:cNvSpPr/>
          <p:nvPr/>
        </p:nvSpPr>
        <p:spPr>
          <a:xfrm>
            <a:off x="975019" y="2623464"/>
            <a:ext cx="7245100" cy="1015663"/>
          </a:xfrm>
          <a:prstGeom prst="rect">
            <a:avLst/>
          </a:prstGeom>
          <a:solidFill>
            <a:schemeClr val="bg1">
              <a:alpha val="80000"/>
            </a:schemeClr>
          </a:solidFill>
        </p:spPr>
        <p:txBody>
          <a:bodyPr wrap="square">
            <a:spAutoFit/>
          </a:bodyPr>
          <a:lstStyle/>
          <a:p>
            <a:pPr marL="342900" indent="-342900" algn="ctr">
              <a:buFont typeface="Arial"/>
              <a:buChar char="•"/>
              <a:defRPr/>
            </a:pPr>
            <a:r>
              <a:rPr lang="en-US" sz="2000" dirty="0" smtClean="0"/>
              <a:t>Predict how </a:t>
            </a:r>
            <a:r>
              <a:rPr lang="en-US" sz="2000" dirty="0" smtClean="0"/>
              <a:t>growers will shift planting </a:t>
            </a:r>
            <a:r>
              <a:rPr lang="en-US" sz="2000" dirty="0" smtClean="0"/>
              <a:t>in </a:t>
            </a:r>
            <a:r>
              <a:rPr lang="en-US" sz="2000" dirty="0" smtClean="0"/>
              <a:t>response to </a:t>
            </a:r>
            <a:r>
              <a:rPr lang="en-US" sz="2000" dirty="0" smtClean="0"/>
              <a:t>climate.</a:t>
            </a:r>
          </a:p>
          <a:p>
            <a:pPr marL="171450" indent="-171450" algn="ctr">
              <a:buFont typeface="Arial"/>
              <a:buChar char="•"/>
              <a:defRPr/>
            </a:pPr>
            <a:endParaRPr lang="en-US" sz="2000" dirty="0"/>
          </a:p>
          <a:p>
            <a:pPr marL="171450" indent="-171450" algn="ctr">
              <a:buFont typeface="Arial"/>
              <a:buChar char="•"/>
              <a:defRPr/>
            </a:pPr>
            <a:r>
              <a:rPr lang="en-US" sz="2000" dirty="0"/>
              <a:t>Input to crop models that predict agricultural </a:t>
            </a:r>
            <a:r>
              <a:rPr lang="en-US" sz="2000" dirty="0" smtClean="0"/>
              <a:t>productivity</a:t>
            </a:r>
            <a:endParaRPr lang="en-US" sz="2000" dirty="0"/>
          </a:p>
        </p:txBody>
      </p:sp>
      <p:sp>
        <p:nvSpPr>
          <p:cNvPr id="6" name="TextBox 5"/>
          <p:cNvSpPr txBox="1"/>
          <p:nvPr/>
        </p:nvSpPr>
        <p:spPr>
          <a:xfrm>
            <a:off x="3417731" y="1065360"/>
            <a:ext cx="2211062" cy="584776"/>
          </a:xfrm>
          <a:prstGeom prst="rect">
            <a:avLst/>
          </a:prstGeom>
          <a:solidFill>
            <a:schemeClr val="bg1">
              <a:alpha val="76000"/>
            </a:schemeClr>
          </a:solidFill>
        </p:spPr>
        <p:txBody>
          <a:bodyPr wrap="none" rtlCol="0">
            <a:spAutoFit/>
          </a:bodyPr>
          <a:lstStyle/>
          <a:p>
            <a:r>
              <a:rPr lang="en-US" sz="3200" dirty="0" smtClean="0"/>
              <a:t>Implications</a:t>
            </a:r>
            <a:endParaRPr lang="en-US" sz="3200" dirty="0"/>
          </a:p>
        </p:txBody>
      </p:sp>
    </p:spTree>
    <p:extLst>
      <p:ext uri="{BB962C8B-B14F-4D97-AF65-F5344CB8AC3E}">
        <p14:creationId xmlns:p14="http://schemas.microsoft.com/office/powerpoint/2010/main" val="28830553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25</a:t>
            </a:fld>
            <a:endParaRPr lang="en-US"/>
          </a:p>
        </p:txBody>
      </p:sp>
    </p:spTree>
    <p:extLst>
      <p:ext uri="{BB962C8B-B14F-4D97-AF65-F5344CB8AC3E}">
        <p14:creationId xmlns:p14="http://schemas.microsoft.com/office/powerpoint/2010/main" val="1436164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86000" y="3473499"/>
            <a:ext cx="4572000" cy="646331"/>
          </a:xfrm>
          <a:prstGeom prst="rect">
            <a:avLst/>
          </a:prstGeom>
        </p:spPr>
        <p:txBody>
          <a:bodyPr>
            <a:spAutoFit/>
          </a:bodyPr>
          <a:lstStyle/>
          <a:p>
            <a:r>
              <a:rPr lang="en-US" dirty="0"/>
              <a:t>http://</a:t>
            </a:r>
            <a:r>
              <a:rPr lang="en-US" dirty="0" err="1"/>
              <a:t>climateerinvest.blogspot.com</a:t>
            </a:r>
            <a:r>
              <a:rPr lang="en-US" dirty="0"/>
              <a:t>/2011/09/how-they-harvest-soybeans-in-</a:t>
            </a:r>
            <a:r>
              <a:rPr lang="en-US" dirty="0" err="1"/>
              <a:t>brazil.html</a:t>
            </a:r>
            <a:endParaRPr lang="en-US" dirty="0"/>
          </a:p>
        </p:txBody>
      </p:sp>
      <p:pic>
        <p:nvPicPr>
          <p:cNvPr id="4" name="Picture 3" descr="soy harvest.jpg"/>
          <p:cNvPicPr>
            <a:picLocks noChangeAspect="1"/>
          </p:cNvPicPr>
          <p:nvPr/>
        </p:nvPicPr>
        <p:blipFill rotWithShape="1">
          <a:blip r:embed="rId3">
            <a:extLst>
              <a:ext uri="{28A0092B-C50C-407E-A947-70E740481C1C}">
                <a14:useLocalDpi xmlns:a14="http://schemas.microsoft.com/office/drawing/2010/main" val="0"/>
              </a:ext>
            </a:extLst>
          </a:blip>
          <a:srcRect r="28429"/>
          <a:stretch/>
        </p:blipFill>
        <p:spPr>
          <a:xfrm>
            <a:off x="1" y="0"/>
            <a:ext cx="9144000" cy="6874712"/>
          </a:xfrm>
          <a:prstGeom prst="rect">
            <a:avLst/>
          </a:prstGeom>
        </p:spPr>
      </p:pic>
      <p:sp>
        <p:nvSpPr>
          <p:cNvPr id="5" name="TextBox 4"/>
          <p:cNvSpPr txBox="1"/>
          <p:nvPr/>
        </p:nvSpPr>
        <p:spPr>
          <a:xfrm>
            <a:off x="350890" y="5197289"/>
            <a:ext cx="5547387" cy="1200328"/>
          </a:xfrm>
          <a:prstGeom prst="rect">
            <a:avLst/>
          </a:prstGeom>
          <a:solidFill>
            <a:schemeClr val="bg1">
              <a:alpha val="63000"/>
            </a:schemeClr>
          </a:solidFill>
        </p:spPr>
        <p:txBody>
          <a:bodyPr wrap="square" rtlCol="0">
            <a:spAutoFit/>
          </a:bodyPr>
          <a:lstStyle/>
          <a:p>
            <a:pPr algn="ctr"/>
            <a:r>
              <a:rPr lang="en-US" sz="2400" dirty="0" smtClean="0"/>
              <a:t>Global food security depends, in part, on the sensitivity of Brazilian soy production to climate change.</a:t>
            </a:r>
            <a:endParaRPr lang="en-US" sz="2400" dirty="0"/>
          </a:p>
        </p:txBody>
      </p:sp>
      <p:sp>
        <p:nvSpPr>
          <p:cNvPr id="6" name="Slide Number Placeholder 5"/>
          <p:cNvSpPr>
            <a:spLocks noGrp="1"/>
          </p:cNvSpPr>
          <p:nvPr>
            <p:ph type="sldNum" sz="quarter" idx="12"/>
          </p:nvPr>
        </p:nvSpPr>
        <p:spPr/>
        <p:txBody>
          <a:bodyPr/>
          <a:lstStyle/>
          <a:p>
            <a:fld id="{B3FE1DD4-46B3-2A45-8695-7DF7878C2BC6}" type="slidenum">
              <a:rPr lang="en-US" smtClean="0"/>
              <a:t>26</a:t>
            </a:fld>
            <a:endParaRPr lang="en-US"/>
          </a:p>
        </p:txBody>
      </p:sp>
    </p:spTree>
    <p:extLst>
      <p:ext uri="{BB962C8B-B14F-4D97-AF65-F5344CB8AC3E}">
        <p14:creationId xmlns:p14="http://schemas.microsoft.com/office/powerpoint/2010/main" val="15352127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47511" y="136361"/>
            <a:ext cx="4271271" cy="461665"/>
          </a:xfrm>
          <a:prstGeom prst="rect">
            <a:avLst/>
          </a:prstGeom>
          <a:noFill/>
        </p:spPr>
        <p:txBody>
          <a:bodyPr wrap="none" rtlCol="0">
            <a:spAutoFit/>
          </a:bodyPr>
          <a:lstStyle/>
          <a:p>
            <a:r>
              <a:rPr lang="en-US" sz="2400" dirty="0" smtClean="0"/>
              <a:t>What </a:t>
            </a:r>
            <a:r>
              <a:rPr lang="en-US" sz="2400" dirty="0" smtClean="0"/>
              <a:t>might control </a:t>
            </a:r>
            <a:r>
              <a:rPr lang="en-US" sz="2400" dirty="0" smtClean="0"/>
              <a:t>crop </a:t>
            </a:r>
            <a:r>
              <a:rPr lang="en-US" sz="2400" dirty="0" smtClean="0"/>
              <a:t>timing?</a:t>
            </a:r>
            <a:endParaRPr lang="en-US" sz="2400" dirty="0"/>
          </a:p>
        </p:txBody>
      </p:sp>
      <p:sp>
        <p:nvSpPr>
          <p:cNvPr id="4" name="Slide Number Placeholder 3"/>
          <p:cNvSpPr>
            <a:spLocks noGrp="1"/>
          </p:cNvSpPr>
          <p:nvPr>
            <p:ph type="sldNum" sz="quarter" idx="12"/>
          </p:nvPr>
        </p:nvSpPr>
        <p:spPr/>
        <p:txBody>
          <a:bodyPr/>
          <a:lstStyle/>
          <a:p>
            <a:fld id="{B3FE1DD4-46B3-2A45-8695-7DF7878C2BC6}" type="slidenum">
              <a:rPr lang="en-US" smtClean="0"/>
              <a:t>27</a:t>
            </a:fld>
            <a:endParaRPr lang="en-US"/>
          </a:p>
        </p:txBody>
      </p:sp>
      <p:grpSp>
        <p:nvGrpSpPr>
          <p:cNvPr id="5" name="Group 4"/>
          <p:cNvGrpSpPr/>
          <p:nvPr/>
        </p:nvGrpSpPr>
        <p:grpSpPr>
          <a:xfrm>
            <a:off x="1658662" y="6352067"/>
            <a:ext cx="6182328" cy="501347"/>
            <a:chOff x="1152922" y="5815616"/>
            <a:chExt cx="6182328" cy="501347"/>
          </a:xfrm>
        </p:grpSpPr>
        <p:sp>
          <p:nvSpPr>
            <p:cNvPr id="6" name="Chevron 5"/>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8" name="Chevron 7"/>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10" name="Chevron 9"/>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3" name="TextBox 2"/>
          <p:cNvSpPr txBox="1"/>
          <p:nvPr/>
        </p:nvSpPr>
        <p:spPr>
          <a:xfrm>
            <a:off x="4118756" y="610893"/>
            <a:ext cx="1047582" cy="369332"/>
          </a:xfrm>
          <a:prstGeom prst="rect">
            <a:avLst/>
          </a:prstGeom>
          <a:noFill/>
        </p:spPr>
        <p:txBody>
          <a:bodyPr wrap="none" rtlCol="0">
            <a:spAutoFit/>
          </a:bodyPr>
          <a:lstStyle/>
          <a:p>
            <a:r>
              <a:rPr lang="en-US" dirty="0" smtClean="0"/>
              <a:t>Irrigation</a:t>
            </a:r>
            <a:endParaRPr lang="en-US" dirty="0"/>
          </a:p>
        </p:txBody>
      </p:sp>
      <p:pic>
        <p:nvPicPr>
          <p:cNvPr id="12" name="Picture 11" descr="irrigation ma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309" y="980225"/>
            <a:ext cx="5179203" cy="4999992"/>
          </a:xfrm>
          <a:prstGeom prst="rect">
            <a:avLst/>
          </a:prstGeom>
        </p:spPr>
      </p:pic>
    </p:spTree>
    <p:extLst>
      <p:ext uri="{BB962C8B-B14F-4D97-AF65-F5344CB8AC3E}">
        <p14:creationId xmlns:p14="http://schemas.microsoft.com/office/powerpoint/2010/main" val="116643827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3FE1DD4-46B3-2A45-8695-7DF7878C2BC6}" type="slidenum">
              <a:rPr lang="en-US" smtClean="0"/>
              <a:t>28</a:t>
            </a:fld>
            <a:endParaRPr lang="en-US"/>
          </a:p>
        </p:txBody>
      </p:sp>
      <p:grpSp>
        <p:nvGrpSpPr>
          <p:cNvPr id="5" name="Group 4"/>
          <p:cNvGrpSpPr/>
          <p:nvPr/>
        </p:nvGrpSpPr>
        <p:grpSpPr>
          <a:xfrm>
            <a:off x="1658662" y="6352067"/>
            <a:ext cx="6182328" cy="501347"/>
            <a:chOff x="1152922" y="5815616"/>
            <a:chExt cx="6182328" cy="501347"/>
          </a:xfrm>
        </p:grpSpPr>
        <p:sp>
          <p:nvSpPr>
            <p:cNvPr id="6" name="Chevron 5"/>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8" name="Chevron 7"/>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10" name="Chevron 9"/>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3" name="TextBox 2"/>
          <p:cNvSpPr txBox="1"/>
          <p:nvPr/>
        </p:nvSpPr>
        <p:spPr>
          <a:xfrm>
            <a:off x="2919219" y="930633"/>
            <a:ext cx="3318938" cy="369332"/>
          </a:xfrm>
          <a:prstGeom prst="rect">
            <a:avLst/>
          </a:prstGeom>
          <a:noFill/>
        </p:spPr>
        <p:txBody>
          <a:bodyPr wrap="none" rtlCol="0">
            <a:spAutoFit/>
          </a:bodyPr>
          <a:lstStyle/>
          <a:p>
            <a:r>
              <a:rPr lang="en-US" dirty="0" smtClean="0"/>
              <a:t>Onset date of wet season in 2010</a:t>
            </a:r>
            <a:endParaRPr lang="en-US" dirty="0"/>
          </a:p>
        </p:txBody>
      </p:sp>
      <p:sp>
        <p:nvSpPr>
          <p:cNvPr id="13" name="TextBox 12"/>
          <p:cNvSpPr txBox="1"/>
          <p:nvPr/>
        </p:nvSpPr>
        <p:spPr>
          <a:xfrm>
            <a:off x="2447511" y="136361"/>
            <a:ext cx="4271271" cy="461665"/>
          </a:xfrm>
          <a:prstGeom prst="rect">
            <a:avLst/>
          </a:prstGeom>
          <a:noFill/>
        </p:spPr>
        <p:txBody>
          <a:bodyPr wrap="none" rtlCol="0">
            <a:spAutoFit/>
          </a:bodyPr>
          <a:lstStyle/>
          <a:p>
            <a:r>
              <a:rPr lang="en-US" sz="2400" dirty="0" smtClean="0"/>
              <a:t>What </a:t>
            </a:r>
            <a:r>
              <a:rPr lang="en-US" sz="2400" dirty="0" smtClean="0"/>
              <a:t>might control </a:t>
            </a:r>
            <a:r>
              <a:rPr lang="en-US" sz="2400" dirty="0" smtClean="0"/>
              <a:t>crop </a:t>
            </a:r>
            <a:r>
              <a:rPr lang="en-US" sz="2400" dirty="0" smtClean="0"/>
              <a:t>timing?</a:t>
            </a:r>
            <a:endParaRPr lang="en-US" sz="2400" dirty="0"/>
          </a:p>
        </p:txBody>
      </p:sp>
      <p:pic>
        <p:nvPicPr>
          <p:cNvPr id="14" name="Picture 13" descr="Onset Maps.png"/>
          <p:cNvPicPr>
            <a:picLocks noChangeAspect="1"/>
          </p:cNvPicPr>
          <p:nvPr/>
        </p:nvPicPr>
        <p:blipFill rotWithShape="1">
          <a:blip r:embed="rId3">
            <a:extLst>
              <a:ext uri="{28A0092B-C50C-407E-A947-70E740481C1C}">
                <a14:useLocalDpi xmlns:a14="http://schemas.microsoft.com/office/drawing/2010/main" val="0"/>
              </a:ext>
            </a:extLst>
          </a:blip>
          <a:srcRect l="32064" t="32123" r="23615" b="30216"/>
          <a:stretch/>
        </p:blipFill>
        <p:spPr>
          <a:xfrm>
            <a:off x="2447511" y="1299965"/>
            <a:ext cx="4121559" cy="4532245"/>
          </a:xfrm>
          <a:prstGeom prst="rect">
            <a:avLst/>
          </a:prstGeom>
        </p:spPr>
      </p:pic>
      <p:pic>
        <p:nvPicPr>
          <p:cNvPr id="15" name="Picture 14" descr="Onset Maps.png"/>
          <p:cNvPicPr>
            <a:picLocks noChangeAspect="1"/>
          </p:cNvPicPr>
          <p:nvPr/>
        </p:nvPicPr>
        <p:blipFill rotWithShape="1">
          <a:blip r:embed="rId3">
            <a:extLst>
              <a:ext uri="{28A0092B-C50C-407E-A947-70E740481C1C}">
                <a14:useLocalDpi xmlns:a14="http://schemas.microsoft.com/office/drawing/2010/main" val="0"/>
              </a:ext>
            </a:extLst>
          </a:blip>
          <a:srcRect l="27671" t="25889" r="56434" b="68189"/>
          <a:stretch/>
        </p:blipFill>
        <p:spPr>
          <a:xfrm>
            <a:off x="6458720" y="3232569"/>
            <a:ext cx="2048474" cy="987731"/>
          </a:xfrm>
          <a:prstGeom prst="rect">
            <a:avLst/>
          </a:prstGeom>
        </p:spPr>
      </p:pic>
      <p:sp>
        <p:nvSpPr>
          <p:cNvPr id="16" name="TextBox 15"/>
          <p:cNvSpPr txBox="1"/>
          <p:nvPr/>
        </p:nvSpPr>
        <p:spPr>
          <a:xfrm>
            <a:off x="6458720" y="2863237"/>
            <a:ext cx="1678665" cy="338554"/>
          </a:xfrm>
          <a:prstGeom prst="rect">
            <a:avLst/>
          </a:prstGeom>
          <a:noFill/>
        </p:spPr>
        <p:txBody>
          <a:bodyPr wrap="none" rtlCol="0">
            <a:spAutoFit/>
          </a:bodyPr>
          <a:lstStyle/>
          <a:p>
            <a:r>
              <a:rPr lang="en-US" sz="1600" dirty="0" smtClean="0"/>
              <a:t>Onset Day of Year</a:t>
            </a:r>
            <a:endParaRPr lang="en-US" sz="1600" dirty="0"/>
          </a:p>
        </p:txBody>
      </p:sp>
    </p:spTree>
    <p:extLst>
      <p:ext uri="{BB962C8B-B14F-4D97-AF65-F5344CB8AC3E}">
        <p14:creationId xmlns:p14="http://schemas.microsoft.com/office/powerpoint/2010/main" val="411575667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3FE1DD4-46B3-2A45-8695-7DF7878C2BC6}" type="slidenum">
              <a:rPr lang="en-US" smtClean="0"/>
              <a:t>29</a:t>
            </a:fld>
            <a:endParaRPr lang="en-US"/>
          </a:p>
        </p:txBody>
      </p:sp>
      <p:grpSp>
        <p:nvGrpSpPr>
          <p:cNvPr id="5" name="Group 4"/>
          <p:cNvGrpSpPr/>
          <p:nvPr/>
        </p:nvGrpSpPr>
        <p:grpSpPr>
          <a:xfrm>
            <a:off x="1658662" y="6352067"/>
            <a:ext cx="6182328" cy="501347"/>
            <a:chOff x="1152922" y="5815616"/>
            <a:chExt cx="6182328" cy="501347"/>
          </a:xfrm>
        </p:grpSpPr>
        <p:sp>
          <p:nvSpPr>
            <p:cNvPr id="6" name="Chevron 5"/>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8" name="Chevron 7"/>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10" name="Chevron 9"/>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3" name="TextBox 2"/>
          <p:cNvSpPr txBox="1"/>
          <p:nvPr/>
        </p:nvSpPr>
        <p:spPr>
          <a:xfrm>
            <a:off x="1837765" y="1538941"/>
            <a:ext cx="3719287" cy="369332"/>
          </a:xfrm>
          <a:prstGeom prst="rect">
            <a:avLst/>
          </a:prstGeom>
          <a:noFill/>
        </p:spPr>
        <p:txBody>
          <a:bodyPr wrap="none" rtlCol="0">
            <a:spAutoFit/>
          </a:bodyPr>
          <a:lstStyle/>
          <a:p>
            <a:r>
              <a:rPr lang="en-US" dirty="0" smtClean="0"/>
              <a:t>CAR polygon sizes (go with </a:t>
            </a:r>
            <a:r>
              <a:rPr lang="en-US" dirty="0" err="1" smtClean="0"/>
              <a:t>Matopiba</a:t>
            </a:r>
            <a:r>
              <a:rPr lang="en-US" dirty="0" smtClean="0"/>
              <a:t>)</a:t>
            </a:r>
            <a:endParaRPr lang="en-US" dirty="0"/>
          </a:p>
        </p:txBody>
      </p:sp>
      <p:pic>
        <p:nvPicPr>
          <p:cNvPr id="12" name="Picture 11" descr="matopiba polygons with scal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580" y="1099070"/>
            <a:ext cx="7660724" cy="4984229"/>
          </a:xfrm>
          <a:prstGeom prst="rect">
            <a:avLst/>
          </a:prstGeom>
        </p:spPr>
      </p:pic>
      <p:sp>
        <p:nvSpPr>
          <p:cNvPr id="13" name="TextBox 12"/>
          <p:cNvSpPr txBox="1"/>
          <p:nvPr/>
        </p:nvSpPr>
        <p:spPr>
          <a:xfrm>
            <a:off x="3950404" y="742565"/>
            <a:ext cx="1406004" cy="369332"/>
          </a:xfrm>
          <a:prstGeom prst="rect">
            <a:avLst/>
          </a:prstGeom>
          <a:noFill/>
        </p:spPr>
        <p:txBody>
          <a:bodyPr wrap="none" rtlCol="0">
            <a:spAutoFit/>
          </a:bodyPr>
          <a:lstStyle/>
          <a:p>
            <a:r>
              <a:rPr lang="en-US" dirty="0" smtClean="0"/>
              <a:t>Property size</a:t>
            </a:r>
            <a:endParaRPr lang="en-US" dirty="0"/>
          </a:p>
        </p:txBody>
      </p:sp>
      <p:sp>
        <p:nvSpPr>
          <p:cNvPr id="14" name="TextBox 13"/>
          <p:cNvSpPr txBox="1"/>
          <p:nvPr/>
        </p:nvSpPr>
        <p:spPr>
          <a:xfrm>
            <a:off x="2447511" y="136361"/>
            <a:ext cx="4271271" cy="461665"/>
          </a:xfrm>
          <a:prstGeom prst="rect">
            <a:avLst/>
          </a:prstGeom>
          <a:noFill/>
        </p:spPr>
        <p:txBody>
          <a:bodyPr wrap="none" rtlCol="0">
            <a:spAutoFit/>
          </a:bodyPr>
          <a:lstStyle/>
          <a:p>
            <a:r>
              <a:rPr lang="en-US" sz="2400" dirty="0" smtClean="0"/>
              <a:t>What </a:t>
            </a:r>
            <a:r>
              <a:rPr lang="en-US" sz="2400" dirty="0" smtClean="0"/>
              <a:t>might control </a:t>
            </a:r>
            <a:r>
              <a:rPr lang="en-US" sz="2400" dirty="0" smtClean="0"/>
              <a:t>crop </a:t>
            </a:r>
            <a:r>
              <a:rPr lang="en-US" sz="2400" dirty="0" smtClean="0"/>
              <a:t>timing?</a:t>
            </a:r>
            <a:endParaRPr lang="en-US" sz="2400" dirty="0"/>
          </a:p>
        </p:txBody>
      </p:sp>
    </p:spTree>
    <p:extLst>
      <p:ext uri="{BB962C8B-B14F-4D97-AF65-F5344CB8AC3E}">
        <p14:creationId xmlns:p14="http://schemas.microsoft.com/office/powerpoint/2010/main" val="14818925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402178" y="4817412"/>
            <a:ext cx="2311257" cy="1200328"/>
          </a:xfrm>
          <a:prstGeom prst="rect">
            <a:avLst/>
          </a:prstGeom>
          <a:noFill/>
        </p:spPr>
        <p:txBody>
          <a:bodyPr wrap="square" rtlCol="0">
            <a:spAutoFit/>
          </a:bodyPr>
          <a:lstStyle/>
          <a:p>
            <a:pPr algn="ctr"/>
            <a:r>
              <a:rPr lang="en-US" sz="2400" dirty="0" smtClean="0"/>
              <a:t>Lower agricultural </a:t>
            </a:r>
            <a:r>
              <a:rPr lang="en-US" sz="2400" dirty="0" smtClean="0"/>
              <a:t>productivity</a:t>
            </a:r>
            <a:endParaRPr lang="en-US" sz="2400" dirty="0"/>
          </a:p>
        </p:txBody>
      </p:sp>
      <p:sp>
        <p:nvSpPr>
          <p:cNvPr id="2" name="TextBox 1"/>
          <p:cNvSpPr txBox="1"/>
          <p:nvPr/>
        </p:nvSpPr>
        <p:spPr>
          <a:xfrm>
            <a:off x="157921" y="78400"/>
            <a:ext cx="8930450" cy="461665"/>
          </a:xfrm>
          <a:prstGeom prst="rect">
            <a:avLst/>
          </a:prstGeom>
          <a:noFill/>
        </p:spPr>
        <p:txBody>
          <a:bodyPr wrap="none" rtlCol="0">
            <a:spAutoFit/>
          </a:bodyPr>
          <a:lstStyle/>
          <a:p>
            <a:r>
              <a:rPr lang="en-US" sz="2400" dirty="0" smtClean="0"/>
              <a:t>Agricultural expansion creates a ‘no-win’ scenario for food production</a:t>
            </a:r>
            <a:endParaRPr lang="en-US" sz="2400" dirty="0"/>
          </a:p>
        </p:txBody>
      </p:sp>
      <p:sp>
        <p:nvSpPr>
          <p:cNvPr id="5" name="TextBox 4"/>
          <p:cNvSpPr txBox="1"/>
          <p:nvPr/>
        </p:nvSpPr>
        <p:spPr>
          <a:xfrm>
            <a:off x="3455185" y="960840"/>
            <a:ext cx="2258250" cy="954107"/>
          </a:xfrm>
          <a:prstGeom prst="rect">
            <a:avLst/>
          </a:prstGeom>
          <a:noFill/>
        </p:spPr>
        <p:txBody>
          <a:bodyPr wrap="square" rtlCol="0">
            <a:spAutoFit/>
          </a:bodyPr>
          <a:lstStyle/>
          <a:p>
            <a:pPr algn="ctr"/>
            <a:r>
              <a:rPr lang="en-US" sz="2800" dirty="0" smtClean="0"/>
              <a:t>Land use change</a:t>
            </a:r>
            <a:endParaRPr lang="en-US" sz="2800" dirty="0"/>
          </a:p>
        </p:txBody>
      </p:sp>
      <p:sp>
        <p:nvSpPr>
          <p:cNvPr id="33" name="TextBox 32"/>
          <p:cNvSpPr txBox="1"/>
          <p:nvPr/>
        </p:nvSpPr>
        <p:spPr>
          <a:xfrm>
            <a:off x="2161769" y="2236944"/>
            <a:ext cx="1595309" cy="369332"/>
          </a:xfrm>
          <a:prstGeom prst="rect">
            <a:avLst/>
          </a:prstGeom>
          <a:noFill/>
        </p:spPr>
        <p:txBody>
          <a:bodyPr wrap="none" rtlCol="0">
            <a:spAutoFit/>
          </a:bodyPr>
          <a:lstStyle/>
          <a:p>
            <a:r>
              <a:rPr lang="en-US" dirty="0" smtClean="0">
                <a:solidFill>
                  <a:schemeClr val="accent2"/>
                </a:solidFill>
              </a:rPr>
              <a:t>GHG emissions</a:t>
            </a:r>
            <a:endParaRPr lang="en-US" dirty="0">
              <a:solidFill>
                <a:schemeClr val="accent2"/>
              </a:solidFill>
            </a:endParaRPr>
          </a:p>
        </p:txBody>
      </p:sp>
      <p:sp>
        <p:nvSpPr>
          <p:cNvPr id="34" name="TextBox 33"/>
          <p:cNvSpPr txBox="1"/>
          <p:nvPr/>
        </p:nvSpPr>
        <p:spPr>
          <a:xfrm>
            <a:off x="2301414" y="3823823"/>
            <a:ext cx="1153771" cy="646331"/>
          </a:xfrm>
          <a:prstGeom prst="rect">
            <a:avLst/>
          </a:prstGeom>
          <a:noFill/>
        </p:spPr>
        <p:txBody>
          <a:bodyPr wrap="square" rtlCol="0">
            <a:spAutoFit/>
          </a:bodyPr>
          <a:lstStyle/>
          <a:p>
            <a:r>
              <a:rPr lang="en-US" dirty="0" smtClean="0">
                <a:solidFill>
                  <a:schemeClr val="accent2"/>
                </a:solidFill>
              </a:rPr>
              <a:t>Extreme </a:t>
            </a:r>
            <a:r>
              <a:rPr lang="en-US" dirty="0" smtClean="0">
                <a:solidFill>
                  <a:schemeClr val="accent2"/>
                </a:solidFill>
              </a:rPr>
              <a:t>weather</a:t>
            </a:r>
            <a:endParaRPr lang="en-US" dirty="0">
              <a:solidFill>
                <a:schemeClr val="accent2"/>
              </a:solidFill>
            </a:endParaRPr>
          </a:p>
        </p:txBody>
      </p:sp>
      <p:sp>
        <p:nvSpPr>
          <p:cNvPr id="50" name="TextBox 49"/>
          <p:cNvSpPr txBox="1"/>
          <p:nvPr/>
        </p:nvSpPr>
        <p:spPr>
          <a:xfrm>
            <a:off x="-87544" y="2816542"/>
            <a:ext cx="1878735" cy="646331"/>
          </a:xfrm>
          <a:prstGeom prst="rect">
            <a:avLst/>
          </a:prstGeom>
          <a:noFill/>
        </p:spPr>
        <p:txBody>
          <a:bodyPr wrap="square" rtlCol="0">
            <a:spAutoFit/>
          </a:bodyPr>
          <a:lstStyle/>
          <a:p>
            <a:pPr algn="ctr"/>
            <a:r>
              <a:rPr lang="en-US" b="1" dirty="0" smtClean="0">
                <a:solidFill>
                  <a:schemeClr val="accent2"/>
                </a:solidFill>
              </a:rPr>
              <a:t>Biogeochemical</a:t>
            </a:r>
          </a:p>
          <a:p>
            <a:pPr algn="ctr"/>
            <a:r>
              <a:rPr lang="en-US" b="1" dirty="0" smtClean="0">
                <a:solidFill>
                  <a:schemeClr val="accent2"/>
                </a:solidFill>
              </a:rPr>
              <a:t>climate</a:t>
            </a:r>
            <a:r>
              <a:rPr lang="en-US" b="1" dirty="0" smtClean="0">
                <a:solidFill>
                  <a:schemeClr val="accent2"/>
                </a:solidFill>
              </a:rPr>
              <a:t> </a:t>
            </a:r>
            <a:r>
              <a:rPr lang="en-US" b="1" dirty="0" smtClean="0">
                <a:solidFill>
                  <a:schemeClr val="accent2"/>
                </a:solidFill>
              </a:rPr>
              <a:t>change</a:t>
            </a:r>
            <a:endParaRPr lang="en-US" b="1" dirty="0">
              <a:solidFill>
                <a:schemeClr val="accent2"/>
              </a:solidFill>
            </a:endParaRPr>
          </a:p>
        </p:txBody>
      </p:sp>
      <p:sp>
        <p:nvSpPr>
          <p:cNvPr id="51" name="TextBox 50"/>
          <p:cNvSpPr txBox="1"/>
          <p:nvPr/>
        </p:nvSpPr>
        <p:spPr>
          <a:xfrm>
            <a:off x="7534258" y="2816542"/>
            <a:ext cx="1616825" cy="646331"/>
          </a:xfrm>
          <a:prstGeom prst="rect">
            <a:avLst/>
          </a:prstGeom>
          <a:noFill/>
        </p:spPr>
        <p:txBody>
          <a:bodyPr wrap="square" rtlCol="0">
            <a:spAutoFit/>
          </a:bodyPr>
          <a:lstStyle/>
          <a:p>
            <a:pPr algn="ctr"/>
            <a:r>
              <a:rPr lang="en-US" b="1" dirty="0" smtClean="0">
                <a:solidFill>
                  <a:schemeClr val="accent1"/>
                </a:solidFill>
              </a:rPr>
              <a:t>Biophysical </a:t>
            </a:r>
            <a:r>
              <a:rPr lang="en-US" b="1" dirty="0" smtClean="0">
                <a:solidFill>
                  <a:schemeClr val="accent1"/>
                </a:solidFill>
              </a:rPr>
              <a:t>climate change</a:t>
            </a:r>
            <a:endParaRPr lang="en-US" b="1" dirty="0">
              <a:solidFill>
                <a:schemeClr val="accent1"/>
              </a:solidFill>
            </a:endParaRPr>
          </a:p>
        </p:txBody>
      </p:sp>
      <p:sp>
        <p:nvSpPr>
          <p:cNvPr id="52" name="TextBox 51"/>
          <p:cNvSpPr txBox="1"/>
          <p:nvPr/>
        </p:nvSpPr>
        <p:spPr>
          <a:xfrm>
            <a:off x="5452391" y="2170211"/>
            <a:ext cx="1665271" cy="923330"/>
          </a:xfrm>
          <a:prstGeom prst="rect">
            <a:avLst/>
          </a:prstGeom>
          <a:noFill/>
        </p:spPr>
        <p:txBody>
          <a:bodyPr wrap="square" rtlCol="0">
            <a:spAutoFit/>
          </a:bodyPr>
          <a:lstStyle/>
          <a:p>
            <a:r>
              <a:rPr lang="en-US" dirty="0" smtClean="0">
                <a:solidFill>
                  <a:schemeClr val="accent1"/>
                </a:solidFill>
              </a:rPr>
              <a:t>Local e</a:t>
            </a:r>
            <a:r>
              <a:rPr lang="en-US" dirty="0" smtClean="0">
                <a:solidFill>
                  <a:schemeClr val="accent1"/>
                </a:solidFill>
              </a:rPr>
              <a:t>nergy </a:t>
            </a:r>
            <a:r>
              <a:rPr lang="en-US" dirty="0" smtClean="0">
                <a:solidFill>
                  <a:schemeClr val="accent1"/>
                </a:solidFill>
              </a:rPr>
              <a:t>+ water fluxes change</a:t>
            </a:r>
            <a:endParaRPr lang="en-US" dirty="0">
              <a:solidFill>
                <a:schemeClr val="accent1"/>
              </a:solidFill>
            </a:endParaRPr>
          </a:p>
        </p:txBody>
      </p:sp>
      <p:sp>
        <p:nvSpPr>
          <p:cNvPr id="54" name="TextBox 53"/>
          <p:cNvSpPr txBox="1"/>
          <p:nvPr/>
        </p:nvSpPr>
        <p:spPr>
          <a:xfrm>
            <a:off x="5540977" y="3815044"/>
            <a:ext cx="1491022" cy="646331"/>
          </a:xfrm>
          <a:prstGeom prst="rect">
            <a:avLst/>
          </a:prstGeom>
          <a:noFill/>
        </p:spPr>
        <p:txBody>
          <a:bodyPr wrap="square" rtlCol="0">
            <a:spAutoFit/>
          </a:bodyPr>
          <a:lstStyle/>
          <a:p>
            <a:r>
              <a:rPr lang="en-US" dirty="0" smtClean="0">
                <a:solidFill>
                  <a:schemeClr val="accent1"/>
                </a:solidFill>
              </a:rPr>
              <a:t>Warmer and drier climate</a:t>
            </a:r>
          </a:p>
        </p:txBody>
      </p:sp>
      <p:sp>
        <p:nvSpPr>
          <p:cNvPr id="80" name="Slide Number Placeholder 79"/>
          <p:cNvSpPr>
            <a:spLocks noGrp="1"/>
          </p:cNvSpPr>
          <p:nvPr>
            <p:ph type="sldNum" sz="quarter" idx="12"/>
          </p:nvPr>
        </p:nvSpPr>
        <p:spPr/>
        <p:txBody>
          <a:bodyPr/>
          <a:lstStyle/>
          <a:p>
            <a:fld id="{B3FE1DD4-46B3-2A45-8695-7DF7878C2BC6}" type="slidenum">
              <a:rPr lang="en-US" smtClean="0"/>
              <a:t>3</a:t>
            </a:fld>
            <a:endParaRPr lang="en-US"/>
          </a:p>
        </p:txBody>
      </p:sp>
      <p:sp>
        <p:nvSpPr>
          <p:cNvPr id="13" name="Curved Right Arrow 12"/>
          <p:cNvSpPr/>
          <p:nvPr/>
        </p:nvSpPr>
        <p:spPr>
          <a:xfrm>
            <a:off x="1806869" y="1332793"/>
            <a:ext cx="1595309" cy="4192505"/>
          </a:xfrm>
          <a:prstGeom prst="curved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Curved Left Arrow 13"/>
          <p:cNvSpPr/>
          <p:nvPr/>
        </p:nvSpPr>
        <p:spPr>
          <a:xfrm>
            <a:off x="5807613" y="1332792"/>
            <a:ext cx="1701996" cy="4192505"/>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465652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50" grpId="0"/>
      <p:bldP spid="51" grpId="0"/>
      <p:bldP spid="52"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razil soy ma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95300"/>
            <a:ext cx="7620000" cy="5867400"/>
          </a:xfrm>
          <a:prstGeom prst="rect">
            <a:avLst/>
          </a:prstGeom>
        </p:spPr>
      </p:pic>
      <p:sp>
        <p:nvSpPr>
          <p:cNvPr id="3" name="Slide Number Placeholder 2"/>
          <p:cNvSpPr>
            <a:spLocks noGrp="1"/>
          </p:cNvSpPr>
          <p:nvPr>
            <p:ph type="sldNum" sz="quarter" idx="12"/>
          </p:nvPr>
        </p:nvSpPr>
        <p:spPr/>
        <p:txBody>
          <a:bodyPr/>
          <a:lstStyle/>
          <a:p>
            <a:fld id="{B3FE1DD4-46B3-2A45-8695-7DF7878C2BC6}" type="slidenum">
              <a:rPr lang="en-US" smtClean="0"/>
              <a:t>30</a:t>
            </a:fld>
            <a:endParaRPr lang="en-US"/>
          </a:p>
        </p:txBody>
      </p:sp>
    </p:spTree>
    <p:extLst>
      <p:ext uri="{BB962C8B-B14F-4D97-AF65-F5344CB8AC3E}">
        <p14:creationId xmlns:p14="http://schemas.microsoft.com/office/powerpoint/2010/main" val="35350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31</a:t>
            </a:fld>
            <a:endParaRPr lang="en-US"/>
          </a:p>
        </p:txBody>
      </p:sp>
      <p:grpSp>
        <p:nvGrpSpPr>
          <p:cNvPr id="3" name="Group 2"/>
          <p:cNvGrpSpPr/>
          <p:nvPr/>
        </p:nvGrpSpPr>
        <p:grpSpPr>
          <a:xfrm>
            <a:off x="1658662" y="6352067"/>
            <a:ext cx="6182328" cy="501347"/>
            <a:chOff x="1152922" y="5815616"/>
            <a:chExt cx="6182328" cy="501347"/>
          </a:xfrm>
        </p:grpSpPr>
        <p:sp>
          <p:nvSpPr>
            <p:cNvPr id="4" name="Chevron 3"/>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6" name="Chevron 5"/>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8" name="Chevron 7"/>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pic>
        <p:nvPicPr>
          <p:cNvPr id="10" name="Picture 9" descr="flat-simple-brazil-map-vector-2048050.jpg"/>
          <p:cNvPicPr>
            <a:picLocks noChangeAspect="1"/>
          </p:cNvPicPr>
          <p:nvPr/>
        </p:nvPicPr>
        <p:blipFill rotWithShape="1">
          <a:blip r:embed="rId2">
            <a:extLst>
              <a:ext uri="{28A0092B-C50C-407E-A947-70E740481C1C}">
                <a14:useLocalDpi xmlns:a14="http://schemas.microsoft.com/office/drawing/2010/main" val="0"/>
              </a:ext>
            </a:extLst>
          </a:blip>
          <a:srcRect b="18736"/>
          <a:stretch/>
        </p:blipFill>
        <p:spPr>
          <a:xfrm>
            <a:off x="1397000" y="508000"/>
            <a:ext cx="6350000" cy="5573059"/>
          </a:xfrm>
          <a:prstGeom prst="rect">
            <a:avLst/>
          </a:prstGeom>
        </p:spPr>
      </p:pic>
      <p:sp>
        <p:nvSpPr>
          <p:cNvPr id="11" name="TextBox 10"/>
          <p:cNvSpPr txBox="1"/>
          <p:nvPr/>
        </p:nvSpPr>
        <p:spPr>
          <a:xfrm>
            <a:off x="3642468" y="323334"/>
            <a:ext cx="1967205" cy="369332"/>
          </a:xfrm>
          <a:prstGeom prst="rect">
            <a:avLst/>
          </a:prstGeom>
          <a:noFill/>
        </p:spPr>
        <p:txBody>
          <a:bodyPr wrap="none" rtlCol="0">
            <a:spAutoFit/>
          </a:bodyPr>
          <a:lstStyle/>
          <a:p>
            <a:r>
              <a:rPr lang="en-US" dirty="0" smtClean="0"/>
              <a:t>Calibration dataset</a:t>
            </a:r>
            <a:endParaRPr lang="en-US" dirty="0"/>
          </a:p>
        </p:txBody>
      </p:sp>
      <p:sp>
        <p:nvSpPr>
          <p:cNvPr id="12" name="Oval 11"/>
          <p:cNvSpPr/>
          <p:nvPr/>
        </p:nvSpPr>
        <p:spPr>
          <a:xfrm rot="1082811">
            <a:off x="5108094" y="2101403"/>
            <a:ext cx="896470" cy="1686254"/>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35681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3771" y="3244334"/>
            <a:ext cx="3916457" cy="369332"/>
          </a:xfrm>
          <a:prstGeom prst="rect">
            <a:avLst/>
          </a:prstGeom>
        </p:spPr>
        <p:txBody>
          <a:bodyPr wrap="none">
            <a:spAutoFit/>
          </a:bodyPr>
          <a:lstStyle/>
          <a:p>
            <a:r>
              <a:rPr lang="en-US" dirty="0"/>
              <a:t>http://</a:t>
            </a:r>
            <a:r>
              <a:rPr lang="en-US" dirty="0" err="1"/>
              <a:t>thriveagtech.com</a:t>
            </a:r>
            <a:r>
              <a:rPr lang="en-US" dirty="0"/>
              <a:t>/the-challenge/</a:t>
            </a:r>
          </a:p>
        </p:txBody>
      </p:sp>
      <p:pic>
        <p:nvPicPr>
          <p:cNvPr id="3" name="Picture 2" descr="food dem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8834"/>
            <a:ext cx="9144000" cy="4191000"/>
          </a:xfrm>
          <a:prstGeom prst="rect">
            <a:avLst/>
          </a:prstGeom>
        </p:spPr>
      </p:pic>
      <p:sp>
        <p:nvSpPr>
          <p:cNvPr id="4" name="Slide Number Placeholder 3"/>
          <p:cNvSpPr>
            <a:spLocks noGrp="1"/>
          </p:cNvSpPr>
          <p:nvPr>
            <p:ph type="sldNum" sz="quarter" idx="12"/>
          </p:nvPr>
        </p:nvSpPr>
        <p:spPr/>
        <p:txBody>
          <a:bodyPr/>
          <a:lstStyle/>
          <a:p>
            <a:fld id="{B3FE1DD4-46B3-2A45-8695-7DF7878C2BC6}" type="slidenum">
              <a:rPr lang="en-US" smtClean="0"/>
              <a:t>32</a:t>
            </a:fld>
            <a:endParaRPr lang="en-US"/>
          </a:p>
        </p:txBody>
      </p:sp>
    </p:spTree>
    <p:extLst>
      <p:ext uri="{BB962C8B-B14F-4D97-AF65-F5344CB8AC3E}">
        <p14:creationId xmlns:p14="http://schemas.microsoft.com/office/powerpoint/2010/main" val="221289850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7300"/>
            <a:ext cx="8993620" cy="830997"/>
          </a:xfrm>
          <a:prstGeom prst="rect">
            <a:avLst/>
          </a:prstGeom>
          <a:noFill/>
        </p:spPr>
        <p:txBody>
          <a:bodyPr wrap="square" rtlCol="0">
            <a:spAutoFit/>
          </a:bodyPr>
          <a:lstStyle/>
          <a:p>
            <a:pPr algn="ctr"/>
            <a:r>
              <a:rPr lang="en-US" sz="2400" dirty="0" smtClean="0"/>
              <a:t>Climate change might </a:t>
            </a:r>
            <a:r>
              <a:rPr lang="en-US" sz="2400" i="1" dirty="0" smtClean="0"/>
              <a:t>indirectly</a:t>
            </a:r>
            <a:r>
              <a:rPr lang="en-US" sz="2400" dirty="0" smtClean="0"/>
              <a:t> impact soy production by forcing a shift in the growing season.</a:t>
            </a:r>
            <a:endParaRPr lang="en-US" sz="2400" dirty="0"/>
          </a:p>
        </p:txBody>
      </p:sp>
      <p:sp>
        <p:nvSpPr>
          <p:cNvPr id="3" name="TextBox 2"/>
          <p:cNvSpPr txBox="1"/>
          <p:nvPr/>
        </p:nvSpPr>
        <p:spPr>
          <a:xfrm>
            <a:off x="2827063" y="1487305"/>
            <a:ext cx="3450033" cy="400110"/>
          </a:xfrm>
          <a:prstGeom prst="rect">
            <a:avLst/>
          </a:prstGeom>
          <a:noFill/>
        </p:spPr>
        <p:txBody>
          <a:bodyPr wrap="none" rtlCol="0">
            <a:spAutoFit/>
          </a:bodyPr>
          <a:lstStyle/>
          <a:p>
            <a:r>
              <a:rPr lang="en-US" sz="2000" dirty="0" smtClean="0"/>
              <a:t>Unconstrained (optimal) timing</a:t>
            </a:r>
            <a:endParaRPr lang="en-US" sz="2000" dirty="0"/>
          </a:p>
        </p:txBody>
      </p:sp>
      <p:sp>
        <p:nvSpPr>
          <p:cNvPr id="4" name="TextBox 3"/>
          <p:cNvSpPr txBox="1"/>
          <p:nvPr/>
        </p:nvSpPr>
        <p:spPr>
          <a:xfrm>
            <a:off x="2270571" y="4079295"/>
            <a:ext cx="4532010" cy="400110"/>
          </a:xfrm>
          <a:prstGeom prst="rect">
            <a:avLst/>
          </a:prstGeom>
          <a:noFill/>
        </p:spPr>
        <p:txBody>
          <a:bodyPr wrap="none" rtlCol="0">
            <a:spAutoFit/>
          </a:bodyPr>
          <a:lstStyle/>
          <a:p>
            <a:r>
              <a:rPr lang="en-US" sz="2000" dirty="0" smtClean="0"/>
              <a:t>Climate-constrained (sub-optimal) timing</a:t>
            </a:r>
            <a:endParaRPr lang="en-US" sz="2000" dirty="0"/>
          </a:p>
        </p:txBody>
      </p:sp>
      <p:sp>
        <p:nvSpPr>
          <p:cNvPr id="5" name="Pentagon 4"/>
          <p:cNvSpPr/>
          <p:nvPr/>
        </p:nvSpPr>
        <p:spPr>
          <a:xfrm>
            <a:off x="284054" y="2072220"/>
            <a:ext cx="1804572" cy="768731"/>
          </a:xfrm>
          <a:prstGeom prst="homePlate">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hevron 5"/>
          <p:cNvSpPr/>
          <p:nvPr/>
        </p:nvSpPr>
        <p:spPr>
          <a:xfrm>
            <a:off x="1704317" y="2072220"/>
            <a:ext cx="5831441" cy="768731"/>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307295" y="2256049"/>
            <a:ext cx="2619790" cy="369332"/>
          </a:xfrm>
          <a:prstGeom prst="rect">
            <a:avLst/>
          </a:prstGeom>
          <a:noFill/>
        </p:spPr>
        <p:txBody>
          <a:bodyPr wrap="none" rtlCol="0">
            <a:spAutoFit/>
          </a:bodyPr>
          <a:lstStyle/>
          <a:p>
            <a:r>
              <a:rPr lang="en-US" dirty="0" smtClean="0"/>
              <a:t>Cooler, longer wet season</a:t>
            </a:r>
            <a:endParaRPr lang="en-US" dirty="0"/>
          </a:p>
        </p:txBody>
      </p:sp>
      <p:sp>
        <p:nvSpPr>
          <p:cNvPr id="8" name="Chevron 7"/>
          <p:cNvSpPr/>
          <p:nvPr/>
        </p:nvSpPr>
        <p:spPr>
          <a:xfrm>
            <a:off x="7118034" y="2072220"/>
            <a:ext cx="1875586" cy="768731"/>
          </a:xfrm>
          <a:prstGeom prst="chevro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284054" y="2155779"/>
            <a:ext cx="1236465" cy="646331"/>
          </a:xfrm>
          <a:prstGeom prst="rect">
            <a:avLst/>
          </a:prstGeom>
          <a:noFill/>
        </p:spPr>
        <p:txBody>
          <a:bodyPr wrap="square" rtlCol="0">
            <a:spAutoFit/>
          </a:bodyPr>
          <a:lstStyle/>
          <a:p>
            <a:r>
              <a:rPr lang="en-US" dirty="0" smtClean="0"/>
              <a:t>Shorter dry season</a:t>
            </a:r>
            <a:endParaRPr lang="en-US" dirty="0"/>
          </a:p>
        </p:txBody>
      </p:sp>
      <p:sp>
        <p:nvSpPr>
          <p:cNvPr id="10" name="TextBox 9"/>
          <p:cNvSpPr txBox="1"/>
          <p:nvPr/>
        </p:nvSpPr>
        <p:spPr>
          <a:xfrm>
            <a:off x="7487651" y="2139067"/>
            <a:ext cx="1236465" cy="646331"/>
          </a:xfrm>
          <a:prstGeom prst="rect">
            <a:avLst/>
          </a:prstGeom>
          <a:noFill/>
        </p:spPr>
        <p:txBody>
          <a:bodyPr wrap="square" rtlCol="0">
            <a:spAutoFit/>
          </a:bodyPr>
          <a:lstStyle/>
          <a:p>
            <a:r>
              <a:rPr lang="en-US" dirty="0" smtClean="0"/>
              <a:t>Shorter dry season</a:t>
            </a:r>
            <a:endParaRPr lang="en-US" dirty="0"/>
          </a:p>
        </p:txBody>
      </p:sp>
      <p:sp>
        <p:nvSpPr>
          <p:cNvPr id="11" name="Pentagon 10"/>
          <p:cNvSpPr/>
          <p:nvPr/>
        </p:nvSpPr>
        <p:spPr>
          <a:xfrm>
            <a:off x="284055" y="4631094"/>
            <a:ext cx="2756984" cy="768731"/>
          </a:xfrm>
          <a:prstGeom prst="homePlate">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hevron 11"/>
          <p:cNvSpPr/>
          <p:nvPr/>
        </p:nvSpPr>
        <p:spPr>
          <a:xfrm>
            <a:off x="2640022" y="4631094"/>
            <a:ext cx="4079014" cy="768731"/>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3309313" y="4814923"/>
            <a:ext cx="2867529" cy="369332"/>
          </a:xfrm>
          <a:prstGeom prst="rect">
            <a:avLst/>
          </a:prstGeom>
          <a:noFill/>
        </p:spPr>
        <p:txBody>
          <a:bodyPr wrap="none" rtlCol="0">
            <a:spAutoFit/>
          </a:bodyPr>
          <a:lstStyle/>
          <a:p>
            <a:r>
              <a:rPr lang="en-US" dirty="0" smtClean="0"/>
              <a:t>Warmer, shorter wet season</a:t>
            </a:r>
            <a:endParaRPr lang="en-US" dirty="0"/>
          </a:p>
        </p:txBody>
      </p:sp>
      <p:sp>
        <p:nvSpPr>
          <p:cNvPr id="14" name="Chevron 13"/>
          <p:cNvSpPr/>
          <p:nvPr/>
        </p:nvSpPr>
        <p:spPr>
          <a:xfrm>
            <a:off x="6318020" y="4631094"/>
            <a:ext cx="2675600" cy="768731"/>
          </a:xfrm>
          <a:prstGeom prst="chevro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387984" y="4697941"/>
            <a:ext cx="1236465" cy="646331"/>
          </a:xfrm>
          <a:prstGeom prst="rect">
            <a:avLst/>
          </a:prstGeom>
          <a:noFill/>
        </p:spPr>
        <p:txBody>
          <a:bodyPr wrap="square" rtlCol="0">
            <a:spAutoFit/>
          </a:bodyPr>
          <a:lstStyle/>
          <a:p>
            <a:r>
              <a:rPr lang="en-US" dirty="0" smtClean="0"/>
              <a:t>Longer dry season</a:t>
            </a:r>
            <a:endParaRPr lang="en-US" dirty="0"/>
          </a:p>
        </p:txBody>
      </p:sp>
      <p:sp>
        <p:nvSpPr>
          <p:cNvPr id="16" name="TextBox 15"/>
          <p:cNvSpPr txBox="1"/>
          <p:nvPr/>
        </p:nvSpPr>
        <p:spPr>
          <a:xfrm>
            <a:off x="7337268" y="4697941"/>
            <a:ext cx="1236465" cy="646331"/>
          </a:xfrm>
          <a:prstGeom prst="rect">
            <a:avLst/>
          </a:prstGeom>
          <a:noFill/>
        </p:spPr>
        <p:txBody>
          <a:bodyPr wrap="square" rtlCol="0">
            <a:spAutoFit/>
          </a:bodyPr>
          <a:lstStyle/>
          <a:p>
            <a:r>
              <a:rPr lang="en-US" dirty="0" smtClean="0"/>
              <a:t>Longer dry season</a:t>
            </a:r>
            <a:endParaRPr lang="en-US" dirty="0"/>
          </a:p>
        </p:txBody>
      </p:sp>
      <p:sp>
        <p:nvSpPr>
          <p:cNvPr id="17" name="TextBox 16"/>
          <p:cNvSpPr txBox="1"/>
          <p:nvPr/>
        </p:nvSpPr>
        <p:spPr>
          <a:xfrm>
            <a:off x="0" y="5497259"/>
            <a:ext cx="1006217" cy="369332"/>
          </a:xfrm>
          <a:prstGeom prst="rect">
            <a:avLst/>
          </a:prstGeom>
          <a:noFill/>
        </p:spPr>
        <p:txBody>
          <a:bodyPr wrap="none" rtlCol="0">
            <a:spAutoFit/>
          </a:bodyPr>
          <a:lstStyle/>
          <a:p>
            <a:r>
              <a:rPr lang="en-US" dirty="0" smtClean="0"/>
              <a:t>August 1</a:t>
            </a:r>
            <a:endParaRPr lang="en-US" dirty="0"/>
          </a:p>
        </p:txBody>
      </p:sp>
      <p:sp>
        <p:nvSpPr>
          <p:cNvPr id="18" name="TextBox 17"/>
          <p:cNvSpPr txBox="1"/>
          <p:nvPr/>
        </p:nvSpPr>
        <p:spPr>
          <a:xfrm>
            <a:off x="8320825" y="5399825"/>
            <a:ext cx="823175" cy="369332"/>
          </a:xfrm>
          <a:prstGeom prst="rect">
            <a:avLst/>
          </a:prstGeom>
          <a:noFill/>
        </p:spPr>
        <p:txBody>
          <a:bodyPr wrap="none" rtlCol="0">
            <a:spAutoFit/>
          </a:bodyPr>
          <a:lstStyle/>
          <a:p>
            <a:r>
              <a:rPr lang="en-US" dirty="0" smtClean="0"/>
              <a:t>July 31</a:t>
            </a:r>
            <a:endParaRPr lang="en-US" dirty="0"/>
          </a:p>
        </p:txBody>
      </p:sp>
      <p:sp>
        <p:nvSpPr>
          <p:cNvPr id="19" name="TextBox 18"/>
          <p:cNvSpPr txBox="1"/>
          <p:nvPr/>
        </p:nvSpPr>
        <p:spPr>
          <a:xfrm>
            <a:off x="0" y="2840951"/>
            <a:ext cx="1006217" cy="369332"/>
          </a:xfrm>
          <a:prstGeom prst="rect">
            <a:avLst/>
          </a:prstGeom>
          <a:noFill/>
        </p:spPr>
        <p:txBody>
          <a:bodyPr wrap="none" rtlCol="0">
            <a:spAutoFit/>
          </a:bodyPr>
          <a:lstStyle/>
          <a:p>
            <a:r>
              <a:rPr lang="en-US" dirty="0" smtClean="0"/>
              <a:t>August 1</a:t>
            </a:r>
            <a:endParaRPr lang="en-US" dirty="0"/>
          </a:p>
        </p:txBody>
      </p:sp>
      <p:sp>
        <p:nvSpPr>
          <p:cNvPr id="20" name="TextBox 19"/>
          <p:cNvSpPr txBox="1"/>
          <p:nvPr/>
        </p:nvSpPr>
        <p:spPr>
          <a:xfrm>
            <a:off x="8320825" y="2743517"/>
            <a:ext cx="823175" cy="369332"/>
          </a:xfrm>
          <a:prstGeom prst="rect">
            <a:avLst/>
          </a:prstGeom>
          <a:noFill/>
        </p:spPr>
        <p:txBody>
          <a:bodyPr wrap="none" rtlCol="0">
            <a:spAutoFit/>
          </a:bodyPr>
          <a:lstStyle/>
          <a:p>
            <a:r>
              <a:rPr lang="en-US" dirty="0" smtClean="0"/>
              <a:t>July 31</a:t>
            </a:r>
            <a:endParaRPr lang="en-US" dirty="0"/>
          </a:p>
        </p:txBody>
      </p:sp>
      <p:sp>
        <p:nvSpPr>
          <p:cNvPr id="21" name="Double Brace 20"/>
          <p:cNvSpPr/>
          <p:nvPr/>
        </p:nvSpPr>
        <p:spPr>
          <a:xfrm>
            <a:off x="2088625" y="2912310"/>
            <a:ext cx="2974201" cy="385205"/>
          </a:xfrm>
          <a:prstGeom prst="bracePair">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TextBox 24"/>
          <p:cNvSpPr txBox="1"/>
          <p:nvPr/>
        </p:nvSpPr>
        <p:spPr>
          <a:xfrm>
            <a:off x="3392858" y="5497259"/>
            <a:ext cx="1536297" cy="369332"/>
          </a:xfrm>
          <a:prstGeom prst="rect">
            <a:avLst/>
          </a:prstGeom>
          <a:noFill/>
        </p:spPr>
        <p:txBody>
          <a:bodyPr wrap="square" rtlCol="0">
            <a:spAutoFit/>
          </a:bodyPr>
          <a:lstStyle/>
          <a:p>
            <a:r>
              <a:rPr lang="en-US" dirty="0" smtClean="0"/>
              <a:t>Crop window</a:t>
            </a:r>
            <a:endParaRPr lang="en-US" dirty="0"/>
          </a:p>
        </p:txBody>
      </p:sp>
      <p:sp>
        <p:nvSpPr>
          <p:cNvPr id="26" name="Double Brace 25"/>
          <p:cNvSpPr/>
          <p:nvPr/>
        </p:nvSpPr>
        <p:spPr>
          <a:xfrm>
            <a:off x="3041039" y="5441604"/>
            <a:ext cx="2174187" cy="424987"/>
          </a:xfrm>
          <a:prstGeom prst="bracePair">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2857239" y="2928183"/>
            <a:ext cx="1430688" cy="369332"/>
          </a:xfrm>
          <a:prstGeom prst="rect">
            <a:avLst/>
          </a:prstGeom>
          <a:noFill/>
        </p:spPr>
        <p:txBody>
          <a:bodyPr wrap="none" rtlCol="0">
            <a:spAutoFit/>
          </a:bodyPr>
          <a:lstStyle/>
          <a:p>
            <a:r>
              <a:rPr lang="en-US" dirty="0" smtClean="0"/>
              <a:t>Crop window</a:t>
            </a:r>
            <a:endParaRPr lang="en-US" dirty="0"/>
          </a:p>
        </p:txBody>
      </p:sp>
      <p:sp>
        <p:nvSpPr>
          <p:cNvPr id="30" name="Slide Number Placeholder 29"/>
          <p:cNvSpPr>
            <a:spLocks noGrp="1"/>
          </p:cNvSpPr>
          <p:nvPr>
            <p:ph type="sldNum" sz="quarter" idx="12"/>
          </p:nvPr>
        </p:nvSpPr>
        <p:spPr/>
        <p:txBody>
          <a:bodyPr/>
          <a:lstStyle/>
          <a:p>
            <a:fld id="{B3FE1DD4-46B3-2A45-8695-7DF7878C2BC6}" type="slidenum">
              <a:rPr lang="en-US" smtClean="0"/>
              <a:t>33</a:t>
            </a:fld>
            <a:endParaRPr lang="en-US"/>
          </a:p>
        </p:txBody>
      </p:sp>
    </p:spTree>
    <p:extLst>
      <p:ext uri="{BB962C8B-B14F-4D97-AF65-F5344CB8AC3E}">
        <p14:creationId xmlns:p14="http://schemas.microsoft.com/office/powerpoint/2010/main" val="17937935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7" grpId="0"/>
      <p:bldP spid="8" grpId="0" animBg="1"/>
      <p:bldP spid="9" grpId="0"/>
      <p:bldP spid="10" grpId="0"/>
      <p:bldP spid="11" grpId="0" animBg="1"/>
      <p:bldP spid="12" grpId="0" animBg="1"/>
      <p:bldP spid="13" grpId="0"/>
      <p:bldP spid="14" grpId="0" animBg="1"/>
      <p:bldP spid="15" grpId="0"/>
      <p:bldP spid="16" grpId="0"/>
      <p:bldP spid="17" grpId="0"/>
      <p:bldP spid="18" grpId="0"/>
      <p:bldP spid="19" grpId="0"/>
      <p:bldP spid="20" grpId="0"/>
      <p:bldP spid="21" grpId="0" animBg="1"/>
      <p:bldP spid="25" grpId="0"/>
      <p:bldP spid="26" grpId="0" animBg="1"/>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34</a:t>
            </a:fld>
            <a:endParaRPr lang="en-US"/>
          </a:p>
        </p:txBody>
      </p:sp>
      <p:grpSp>
        <p:nvGrpSpPr>
          <p:cNvPr id="3" name="Group 2"/>
          <p:cNvGrpSpPr/>
          <p:nvPr/>
        </p:nvGrpSpPr>
        <p:grpSpPr>
          <a:xfrm>
            <a:off x="1658662" y="6352067"/>
            <a:ext cx="6182328" cy="501347"/>
            <a:chOff x="1152922" y="5815616"/>
            <a:chExt cx="6182328" cy="501347"/>
          </a:xfrm>
        </p:grpSpPr>
        <p:sp>
          <p:nvSpPr>
            <p:cNvPr id="4" name="Chevron 3"/>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6" name="Chevron 5"/>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 name="TextBox 6"/>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8" name="Chevron 7"/>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TextBox 8"/>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grpSp>
        <p:nvGrpSpPr>
          <p:cNvPr id="27" name="Group 26"/>
          <p:cNvGrpSpPr/>
          <p:nvPr/>
        </p:nvGrpSpPr>
        <p:grpSpPr>
          <a:xfrm>
            <a:off x="74654" y="1393951"/>
            <a:ext cx="9062034" cy="4217920"/>
            <a:chOff x="11593" y="557778"/>
            <a:chExt cx="9062034" cy="4217920"/>
          </a:xfrm>
        </p:grpSpPr>
        <p:grpSp>
          <p:nvGrpSpPr>
            <p:cNvPr id="19" name="Group 18"/>
            <p:cNvGrpSpPr/>
            <p:nvPr/>
          </p:nvGrpSpPr>
          <p:grpSpPr>
            <a:xfrm>
              <a:off x="11593" y="557778"/>
              <a:ext cx="9062034" cy="4188038"/>
              <a:chOff x="-1522573" y="633862"/>
              <a:chExt cx="9062034" cy="4188038"/>
            </a:xfrm>
          </p:grpSpPr>
          <p:pic>
            <p:nvPicPr>
              <p:cNvPr id="13" name="Picture 12" descr="plant example 2.png"/>
              <p:cNvPicPr>
                <a:picLocks noChangeAspect="1"/>
              </p:cNvPicPr>
              <p:nvPr/>
            </p:nvPicPr>
            <p:blipFill rotWithShape="1">
              <a:blip r:embed="rId3">
                <a:extLst>
                  <a:ext uri="{28A0092B-C50C-407E-A947-70E740481C1C}">
                    <a14:useLocalDpi xmlns:a14="http://schemas.microsoft.com/office/drawing/2010/main" val="0"/>
                  </a:ext>
                </a:extLst>
              </a:blip>
              <a:srcRect l="10622" t="18029" r="3357" b="4456"/>
              <a:stretch/>
            </p:blipFill>
            <p:spPr>
              <a:xfrm>
                <a:off x="-1322518" y="633862"/>
                <a:ext cx="8861979" cy="4188038"/>
              </a:xfrm>
              <a:prstGeom prst="rect">
                <a:avLst/>
              </a:prstGeom>
            </p:spPr>
          </p:pic>
          <p:sp>
            <p:nvSpPr>
              <p:cNvPr id="14" name="TextBox 13"/>
              <p:cNvSpPr txBox="1"/>
              <p:nvPr/>
            </p:nvSpPr>
            <p:spPr>
              <a:xfrm rot="16200000">
                <a:off x="-1582540" y="2191720"/>
                <a:ext cx="520044" cy="400110"/>
              </a:xfrm>
              <a:prstGeom prst="rect">
                <a:avLst/>
              </a:prstGeom>
              <a:noFill/>
            </p:spPr>
            <p:txBody>
              <a:bodyPr wrap="none" rtlCol="0">
                <a:spAutoFit/>
              </a:bodyPr>
              <a:lstStyle/>
              <a:p>
                <a:r>
                  <a:rPr lang="en-US" sz="2000" dirty="0" smtClean="0"/>
                  <a:t>EVI</a:t>
                </a:r>
                <a:endParaRPr lang="en-US" sz="2000" dirty="0"/>
              </a:p>
            </p:txBody>
          </p:sp>
          <p:sp>
            <p:nvSpPr>
              <p:cNvPr id="17" name="Rectangle 16"/>
              <p:cNvSpPr/>
              <p:nvPr/>
            </p:nvSpPr>
            <p:spPr>
              <a:xfrm>
                <a:off x="6181341" y="633862"/>
                <a:ext cx="1349139" cy="11202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6310412" y="609689"/>
              <a:ext cx="2529279" cy="1928712"/>
              <a:chOff x="6217198" y="5083777"/>
              <a:chExt cx="2529279" cy="1928712"/>
            </a:xfrm>
          </p:grpSpPr>
          <p:pic>
            <p:nvPicPr>
              <p:cNvPr id="16" name="Picture 15" descr="plant example 2.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2767" t="18029" r="13683" b="62660"/>
              <a:stretch/>
            </p:blipFill>
            <p:spPr>
              <a:xfrm>
                <a:off x="6217198" y="5095535"/>
                <a:ext cx="672003" cy="1916954"/>
              </a:xfrm>
              <a:prstGeom prst="rect">
                <a:avLst/>
              </a:prstGeom>
            </p:spPr>
          </p:pic>
          <p:sp>
            <p:nvSpPr>
              <p:cNvPr id="20" name="TextBox 19"/>
              <p:cNvSpPr txBox="1"/>
              <p:nvPr/>
            </p:nvSpPr>
            <p:spPr>
              <a:xfrm>
                <a:off x="6830406" y="5083777"/>
                <a:ext cx="1878602" cy="369332"/>
              </a:xfrm>
              <a:prstGeom prst="rect">
                <a:avLst/>
              </a:prstGeom>
              <a:noFill/>
            </p:spPr>
            <p:txBody>
              <a:bodyPr wrap="none" rtlCol="0">
                <a:spAutoFit/>
              </a:bodyPr>
              <a:lstStyle/>
              <a:p>
                <a:r>
                  <a:rPr lang="en-US" dirty="0" smtClean="0"/>
                  <a:t>Reported planting</a:t>
                </a:r>
                <a:endParaRPr lang="en-US" dirty="0"/>
              </a:p>
            </p:txBody>
          </p:sp>
          <p:sp>
            <p:nvSpPr>
              <p:cNvPr id="21" name="TextBox 20"/>
              <p:cNvSpPr txBox="1"/>
              <p:nvPr/>
            </p:nvSpPr>
            <p:spPr>
              <a:xfrm>
                <a:off x="6828500" y="5417835"/>
                <a:ext cx="1813317" cy="369332"/>
              </a:xfrm>
              <a:prstGeom prst="rect">
                <a:avLst/>
              </a:prstGeom>
              <a:noFill/>
            </p:spPr>
            <p:txBody>
              <a:bodyPr wrap="none" rtlCol="0">
                <a:spAutoFit/>
              </a:bodyPr>
              <a:lstStyle/>
              <a:p>
                <a:r>
                  <a:rPr lang="en-US" dirty="0" smtClean="0"/>
                  <a:t>Reported harvest</a:t>
                </a:r>
                <a:endParaRPr lang="en-US" dirty="0"/>
              </a:p>
            </p:txBody>
          </p:sp>
          <p:sp>
            <p:nvSpPr>
              <p:cNvPr id="22" name="TextBox 21"/>
              <p:cNvSpPr txBox="1"/>
              <p:nvPr/>
            </p:nvSpPr>
            <p:spPr>
              <a:xfrm>
                <a:off x="6804982" y="5763651"/>
                <a:ext cx="1941495" cy="369332"/>
              </a:xfrm>
              <a:prstGeom prst="rect">
                <a:avLst/>
              </a:prstGeom>
              <a:noFill/>
            </p:spPr>
            <p:txBody>
              <a:bodyPr wrap="none" rtlCol="0">
                <a:spAutoFit/>
              </a:bodyPr>
              <a:lstStyle/>
              <a:p>
                <a:r>
                  <a:rPr lang="en-US" dirty="0" smtClean="0"/>
                  <a:t>Estimated planting</a:t>
                </a:r>
                <a:endParaRPr lang="en-US" dirty="0"/>
              </a:p>
            </p:txBody>
          </p:sp>
          <p:sp>
            <p:nvSpPr>
              <p:cNvPr id="23" name="TextBox 22"/>
              <p:cNvSpPr txBox="1"/>
              <p:nvPr/>
            </p:nvSpPr>
            <p:spPr>
              <a:xfrm>
                <a:off x="6804982" y="6109467"/>
                <a:ext cx="1877437" cy="369332"/>
              </a:xfrm>
              <a:prstGeom prst="rect">
                <a:avLst/>
              </a:prstGeom>
              <a:noFill/>
            </p:spPr>
            <p:txBody>
              <a:bodyPr wrap="none" rtlCol="0">
                <a:spAutoFit/>
              </a:bodyPr>
              <a:lstStyle/>
              <a:p>
                <a:r>
                  <a:rPr lang="en-US" dirty="0" smtClean="0"/>
                  <a:t>Estimated harvest</a:t>
                </a:r>
                <a:endParaRPr lang="en-US" dirty="0"/>
              </a:p>
            </p:txBody>
          </p:sp>
          <p:sp>
            <p:nvSpPr>
              <p:cNvPr id="24" name="TextBox 23"/>
              <p:cNvSpPr txBox="1"/>
              <p:nvPr/>
            </p:nvSpPr>
            <p:spPr>
              <a:xfrm>
                <a:off x="6791154" y="6434578"/>
                <a:ext cx="486506" cy="369332"/>
              </a:xfrm>
              <a:prstGeom prst="rect">
                <a:avLst/>
              </a:prstGeom>
              <a:noFill/>
            </p:spPr>
            <p:txBody>
              <a:bodyPr wrap="none" rtlCol="0">
                <a:spAutoFit/>
              </a:bodyPr>
              <a:lstStyle/>
              <a:p>
                <a:r>
                  <a:rPr lang="en-US" dirty="0" smtClean="0"/>
                  <a:t>EVI</a:t>
                </a:r>
                <a:endParaRPr lang="en-US" dirty="0"/>
              </a:p>
            </p:txBody>
          </p:sp>
        </p:grpSp>
        <p:sp>
          <p:nvSpPr>
            <p:cNvPr id="26" name="TextBox 25"/>
            <p:cNvSpPr txBox="1"/>
            <p:nvPr/>
          </p:nvSpPr>
          <p:spPr>
            <a:xfrm>
              <a:off x="3961306" y="4406366"/>
              <a:ext cx="629424" cy="369332"/>
            </a:xfrm>
            <a:prstGeom prst="rect">
              <a:avLst/>
            </a:prstGeom>
            <a:solidFill>
              <a:schemeClr val="bg1"/>
            </a:solidFill>
          </p:spPr>
          <p:txBody>
            <a:bodyPr wrap="none" rtlCol="0">
              <a:spAutoFit/>
            </a:bodyPr>
            <a:lstStyle/>
            <a:p>
              <a:r>
                <a:rPr lang="en-US" dirty="0" smtClean="0"/>
                <a:t>Date</a:t>
              </a:r>
              <a:endParaRPr lang="en-US" dirty="0"/>
            </a:p>
          </p:txBody>
        </p:sp>
      </p:grpSp>
      <p:sp>
        <p:nvSpPr>
          <p:cNvPr id="28" name="TextBox 27"/>
          <p:cNvSpPr txBox="1"/>
          <p:nvPr/>
        </p:nvSpPr>
        <p:spPr>
          <a:xfrm>
            <a:off x="461299" y="156891"/>
            <a:ext cx="8060620" cy="461665"/>
          </a:xfrm>
          <a:prstGeom prst="rect">
            <a:avLst/>
          </a:prstGeom>
          <a:noFill/>
        </p:spPr>
        <p:txBody>
          <a:bodyPr wrap="none" rtlCol="0">
            <a:spAutoFit/>
          </a:bodyPr>
          <a:lstStyle/>
          <a:p>
            <a:r>
              <a:rPr lang="en-US" sz="2400" dirty="0" smtClean="0"/>
              <a:t>Peak and </a:t>
            </a:r>
            <a:r>
              <a:rPr lang="en-US" sz="2400" dirty="0" err="1" smtClean="0"/>
              <a:t>greenup</a:t>
            </a:r>
            <a:r>
              <a:rPr lang="en-US" sz="2400" dirty="0" smtClean="0"/>
              <a:t> dates -&gt; planting and harvest date estimates</a:t>
            </a:r>
            <a:endParaRPr lang="en-US" sz="2400" dirty="0"/>
          </a:p>
        </p:txBody>
      </p:sp>
    </p:spTree>
    <p:extLst>
      <p:ext uri="{BB962C8B-B14F-4D97-AF65-F5344CB8AC3E}">
        <p14:creationId xmlns:p14="http://schemas.microsoft.com/office/powerpoint/2010/main" val="416853608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35</a:t>
            </a:fld>
            <a:endParaRPr lang="en-US"/>
          </a:p>
        </p:txBody>
      </p:sp>
      <p:sp>
        <p:nvSpPr>
          <p:cNvPr id="3" name="TextBox 2"/>
          <p:cNvSpPr txBox="1"/>
          <p:nvPr/>
        </p:nvSpPr>
        <p:spPr>
          <a:xfrm>
            <a:off x="2722558" y="145657"/>
            <a:ext cx="3242895" cy="461665"/>
          </a:xfrm>
          <a:prstGeom prst="rect">
            <a:avLst/>
          </a:prstGeom>
          <a:noFill/>
        </p:spPr>
        <p:txBody>
          <a:bodyPr wrap="none" rtlCol="0">
            <a:spAutoFit/>
          </a:bodyPr>
          <a:lstStyle/>
          <a:p>
            <a:r>
              <a:rPr lang="en-US" sz="2400" dirty="0" smtClean="0"/>
              <a:t>Calibration performance</a:t>
            </a:r>
            <a:endParaRPr lang="en-US" sz="2400" dirty="0"/>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grpSp>
        <p:nvGrpSpPr>
          <p:cNvPr id="18" name="Group 17"/>
          <p:cNvGrpSpPr/>
          <p:nvPr/>
        </p:nvGrpSpPr>
        <p:grpSpPr>
          <a:xfrm>
            <a:off x="6725658" y="3216169"/>
            <a:ext cx="2229778" cy="698816"/>
            <a:chOff x="7248354" y="2161934"/>
            <a:chExt cx="2229778" cy="698816"/>
          </a:xfrm>
        </p:grpSpPr>
        <p:pic>
          <p:nvPicPr>
            <p:cNvPr id="15" name="Picture 14" descr="Plan 2016.png"/>
            <p:cNvPicPr>
              <a:picLocks noChangeAspect="1"/>
            </p:cNvPicPr>
            <p:nvPr/>
          </p:nvPicPr>
          <p:blipFill rotWithShape="1">
            <a:blip r:embed="rId3">
              <a:extLst>
                <a:ext uri="{28A0092B-C50C-407E-A947-70E740481C1C}">
                  <a14:useLocalDpi xmlns:a14="http://schemas.microsoft.com/office/drawing/2010/main" val="0"/>
                </a:ext>
              </a:extLst>
            </a:blip>
            <a:srcRect l="83927" t="18166" r="12547" b="73554"/>
            <a:stretch/>
          </p:blipFill>
          <p:spPr>
            <a:xfrm>
              <a:off x="7248354" y="2201591"/>
              <a:ext cx="499266" cy="593243"/>
            </a:xfrm>
            <a:prstGeom prst="rect">
              <a:avLst/>
            </a:prstGeom>
          </p:spPr>
        </p:pic>
        <p:sp>
          <p:nvSpPr>
            <p:cNvPr id="16" name="TextBox 15"/>
            <p:cNvSpPr txBox="1"/>
            <p:nvPr/>
          </p:nvSpPr>
          <p:spPr>
            <a:xfrm>
              <a:off x="7721250" y="2161934"/>
              <a:ext cx="1182836" cy="369332"/>
            </a:xfrm>
            <a:prstGeom prst="rect">
              <a:avLst/>
            </a:prstGeom>
            <a:solidFill>
              <a:schemeClr val="bg1"/>
            </a:solidFill>
          </p:spPr>
          <p:txBody>
            <a:bodyPr wrap="none" rtlCol="0">
              <a:spAutoFit/>
            </a:bodyPr>
            <a:lstStyle/>
            <a:p>
              <a:r>
                <a:rPr lang="en-US" dirty="0" smtClean="0"/>
                <a:t>Estimation    </a:t>
              </a:r>
              <a:endParaRPr lang="en-US" dirty="0"/>
            </a:p>
          </p:txBody>
        </p:sp>
        <p:sp>
          <p:nvSpPr>
            <p:cNvPr id="17" name="TextBox 16"/>
            <p:cNvSpPr txBox="1"/>
            <p:nvPr/>
          </p:nvSpPr>
          <p:spPr>
            <a:xfrm>
              <a:off x="7725654" y="2491418"/>
              <a:ext cx="1752478" cy="369332"/>
            </a:xfrm>
            <a:prstGeom prst="rect">
              <a:avLst/>
            </a:prstGeom>
            <a:solidFill>
              <a:schemeClr val="bg1"/>
            </a:solidFill>
          </p:spPr>
          <p:txBody>
            <a:bodyPr wrap="none" rtlCol="0">
              <a:spAutoFit/>
            </a:bodyPr>
            <a:lstStyle/>
            <a:p>
              <a:r>
                <a:rPr lang="en-US" dirty="0" smtClean="0"/>
                <a:t>Error +/- 16 days</a:t>
              </a:r>
              <a:endParaRPr lang="en-US" dirty="0"/>
            </a:p>
          </p:txBody>
        </p:sp>
      </p:grpSp>
      <p:grpSp>
        <p:nvGrpSpPr>
          <p:cNvPr id="25" name="Group 24"/>
          <p:cNvGrpSpPr/>
          <p:nvPr/>
        </p:nvGrpSpPr>
        <p:grpSpPr>
          <a:xfrm>
            <a:off x="1301840" y="607322"/>
            <a:ext cx="5709304" cy="5696818"/>
            <a:chOff x="1301840" y="607322"/>
            <a:chExt cx="5709304" cy="5696818"/>
          </a:xfrm>
        </p:grpSpPr>
        <p:pic>
          <p:nvPicPr>
            <p:cNvPr id="13" name="Picture 12" descr="Plan 2016.png"/>
            <p:cNvPicPr>
              <a:picLocks noChangeAspect="1"/>
            </p:cNvPicPr>
            <p:nvPr/>
          </p:nvPicPr>
          <p:blipFill rotWithShape="1">
            <a:blip r:embed="rId3">
              <a:extLst>
                <a:ext uri="{28A0092B-C50C-407E-A947-70E740481C1C}">
                  <a14:useLocalDpi xmlns:a14="http://schemas.microsoft.com/office/drawing/2010/main" val="0"/>
                </a:ext>
              </a:extLst>
            </a:blip>
            <a:srcRect l="7575" t="15512" r="12026" b="9932"/>
            <a:stretch/>
          </p:blipFill>
          <p:spPr>
            <a:xfrm>
              <a:off x="1569380" y="833996"/>
              <a:ext cx="5177277" cy="2429213"/>
            </a:xfrm>
            <a:prstGeom prst="rect">
              <a:avLst/>
            </a:prstGeom>
          </p:spPr>
        </p:pic>
        <p:pic>
          <p:nvPicPr>
            <p:cNvPr id="14" name="Picture 13" descr="Harvest 2016.png"/>
            <p:cNvPicPr>
              <a:picLocks noChangeAspect="1"/>
            </p:cNvPicPr>
            <p:nvPr/>
          </p:nvPicPr>
          <p:blipFill rotWithShape="1">
            <a:blip r:embed="rId4">
              <a:extLst>
                <a:ext uri="{28A0092B-C50C-407E-A947-70E740481C1C}">
                  <a14:useLocalDpi xmlns:a14="http://schemas.microsoft.com/office/drawing/2010/main" val="0"/>
                </a:ext>
              </a:extLst>
            </a:blip>
            <a:srcRect l="7890" t="16271" r="15627" b="9843"/>
            <a:stretch/>
          </p:blipFill>
          <p:spPr>
            <a:xfrm>
              <a:off x="1588918" y="3670889"/>
              <a:ext cx="4796694" cy="2344615"/>
            </a:xfrm>
            <a:prstGeom prst="rect">
              <a:avLst/>
            </a:prstGeom>
          </p:spPr>
        </p:pic>
        <p:sp>
          <p:nvSpPr>
            <p:cNvPr id="19" name="TextBox 18"/>
            <p:cNvSpPr txBox="1"/>
            <p:nvPr/>
          </p:nvSpPr>
          <p:spPr>
            <a:xfrm rot="16200000">
              <a:off x="924167" y="1770628"/>
              <a:ext cx="1124677" cy="369332"/>
            </a:xfrm>
            <a:prstGeom prst="rect">
              <a:avLst/>
            </a:prstGeom>
            <a:solidFill>
              <a:schemeClr val="bg1"/>
            </a:solidFill>
          </p:spPr>
          <p:txBody>
            <a:bodyPr wrap="none" rtlCol="0">
              <a:spAutoFit/>
            </a:bodyPr>
            <a:lstStyle/>
            <a:p>
              <a:r>
                <a:rPr lang="en-US" dirty="0" smtClean="0"/>
                <a:t>Estimated</a:t>
              </a:r>
              <a:endParaRPr lang="en-US" dirty="0"/>
            </a:p>
          </p:txBody>
        </p:sp>
        <p:sp>
          <p:nvSpPr>
            <p:cNvPr id="20" name="TextBox 19"/>
            <p:cNvSpPr txBox="1"/>
            <p:nvPr/>
          </p:nvSpPr>
          <p:spPr>
            <a:xfrm>
              <a:off x="3650228" y="5934808"/>
              <a:ext cx="1061784" cy="369332"/>
            </a:xfrm>
            <a:prstGeom prst="rect">
              <a:avLst/>
            </a:prstGeom>
            <a:solidFill>
              <a:schemeClr val="bg1"/>
            </a:solidFill>
          </p:spPr>
          <p:txBody>
            <a:bodyPr wrap="none" rtlCol="0">
              <a:spAutoFit/>
            </a:bodyPr>
            <a:lstStyle/>
            <a:p>
              <a:r>
                <a:rPr lang="en-US" dirty="0" smtClean="0"/>
                <a:t>Reported</a:t>
              </a:r>
              <a:endParaRPr lang="en-US" dirty="0"/>
            </a:p>
          </p:txBody>
        </p:sp>
        <p:sp>
          <p:nvSpPr>
            <p:cNvPr id="21" name="TextBox 20"/>
            <p:cNvSpPr txBox="1"/>
            <p:nvPr/>
          </p:nvSpPr>
          <p:spPr>
            <a:xfrm>
              <a:off x="3569752" y="607322"/>
              <a:ext cx="1172116" cy="369332"/>
            </a:xfrm>
            <a:prstGeom prst="rect">
              <a:avLst/>
            </a:prstGeom>
            <a:noFill/>
          </p:spPr>
          <p:txBody>
            <a:bodyPr wrap="none" rtlCol="0">
              <a:spAutoFit/>
            </a:bodyPr>
            <a:lstStyle/>
            <a:p>
              <a:r>
                <a:rPr lang="en-US" b="1" dirty="0" smtClean="0"/>
                <a:t>Plant date</a:t>
              </a:r>
              <a:endParaRPr lang="en-US" b="1" dirty="0"/>
            </a:p>
          </p:txBody>
        </p:sp>
        <p:sp>
          <p:nvSpPr>
            <p:cNvPr id="22" name="Rectangle 21"/>
            <p:cNvSpPr/>
            <p:nvPr/>
          </p:nvSpPr>
          <p:spPr>
            <a:xfrm>
              <a:off x="6463766" y="833996"/>
              <a:ext cx="547378" cy="55895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rot="16200000">
              <a:off x="924168" y="4439330"/>
              <a:ext cx="1124677" cy="369332"/>
            </a:xfrm>
            <a:prstGeom prst="rect">
              <a:avLst/>
            </a:prstGeom>
            <a:solidFill>
              <a:schemeClr val="bg1"/>
            </a:solidFill>
          </p:spPr>
          <p:txBody>
            <a:bodyPr wrap="none" rtlCol="0">
              <a:spAutoFit/>
            </a:bodyPr>
            <a:lstStyle/>
            <a:p>
              <a:r>
                <a:rPr lang="en-US" dirty="0" smtClean="0"/>
                <a:t>Estimated</a:t>
              </a:r>
              <a:endParaRPr lang="en-US" dirty="0"/>
            </a:p>
          </p:txBody>
        </p:sp>
        <p:sp>
          <p:nvSpPr>
            <p:cNvPr id="24" name="TextBox 23"/>
            <p:cNvSpPr txBox="1"/>
            <p:nvPr/>
          </p:nvSpPr>
          <p:spPr>
            <a:xfrm>
              <a:off x="3472265" y="3407823"/>
              <a:ext cx="1410061" cy="369332"/>
            </a:xfrm>
            <a:prstGeom prst="rect">
              <a:avLst/>
            </a:prstGeom>
            <a:noFill/>
          </p:spPr>
          <p:txBody>
            <a:bodyPr wrap="none" rtlCol="0">
              <a:spAutoFit/>
            </a:bodyPr>
            <a:lstStyle/>
            <a:p>
              <a:r>
                <a:rPr lang="en-US" b="1" dirty="0" smtClean="0"/>
                <a:t>Harvest date</a:t>
              </a:r>
              <a:endParaRPr lang="en-US" b="1" dirty="0"/>
            </a:p>
          </p:txBody>
        </p:sp>
      </p:grpSp>
    </p:spTree>
    <p:extLst>
      <p:ext uri="{BB962C8B-B14F-4D97-AF65-F5344CB8AC3E}">
        <p14:creationId xmlns:p14="http://schemas.microsoft.com/office/powerpoint/2010/main" val="218484414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36</a:t>
            </a:fld>
            <a:endParaRPr lang="en-US"/>
          </a:p>
        </p:txBody>
      </p:sp>
      <p:sp>
        <p:nvSpPr>
          <p:cNvPr id="3" name="TextBox 2"/>
          <p:cNvSpPr txBox="1"/>
          <p:nvPr/>
        </p:nvSpPr>
        <p:spPr>
          <a:xfrm>
            <a:off x="47034" y="139231"/>
            <a:ext cx="9002434" cy="461665"/>
          </a:xfrm>
          <a:prstGeom prst="rect">
            <a:avLst/>
          </a:prstGeom>
          <a:noFill/>
        </p:spPr>
        <p:txBody>
          <a:bodyPr wrap="none" rtlCol="0">
            <a:spAutoFit/>
          </a:bodyPr>
          <a:lstStyle/>
          <a:p>
            <a:r>
              <a:rPr lang="en-US" sz="2400" dirty="0"/>
              <a:t>P</a:t>
            </a:r>
            <a:r>
              <a:rPr lang="en-US" sz="2400" dirty="0" smtClean="0"/>
              <a:t>lant/harvest estimates will combine information of three RS products</a:t>
            </a:r>
            <a:endParaRPr lang="en-US" sz="2400" dirty="0"/>
          </a:p>
        </p:txBody>
      </p:sp>
      <p:cxnSp>
        <p:nvCxnSpPr>
          <p:cNvPr id="6" name="Straight Arrow Connector 5"/>
          <p:cNvCxnSpPr/>
          <p:nvPr/>
        </p:nvCxnSpPr>
        <p:spPr>
          <a:xfrm>
            <a:off x="4794953" y="2218471"/>
            <a:ext cx="0" cy="499668"/>
          </a:xfrm>
          <a:prstGeom prst="straightConnector1">
            <a:avLst/>
          </a:prstGeom>
          <a:ln w="63500">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4518920" y="2669214"/>
            <a:ext cx="3919124" cy="369332"/>
          </a:xfrm>
          <a:prstGeom prst="rect">
            <a:avLst/>
          </a:prstGeom>
          <a:noFill/>
        </p:spPr>
        <p:txBody>
          <a:bodyPr wrap="none" rtlCol="0">
            <a:spAutoFit/>
          </a:bodyPr>
          <a:lstStyle/>
          <a:p>
            <a:r>
              <a:rPr lang="en-US" dirty="0" smtClean="0">
                <a:solidFill>
                  <a:srgbClr val="008000"/>
                </a:solidFill>
              </a:rPr>
              <a:t>Peak from </a:t>
            </a:r>
            <a:r>
              <a:rPr lang="en-US" dirty="0" err="1" smtClean="0">
                <a:solidFill>
                  <a:srgbClr val="008000"/>
                </a:solidFill>
              </a:rPr>
              <a:t>Modis</a:t>
            </a:r>
            <a:r>
              <a:rPr lang="en-US" dirty="0" smtClean="0">
                <a:solidFill>
                  <a:srgbClr val="008000"/>
                </a:solidFill>
              </a:rPr>
              <a:t>-Landsat fusion at 30m</a:t>
            </a:r>
            <a:endParaRPr lang="en-US" dirty="0">
              <a:solidFill>
                <a:srgbClr val="008000"/>
              </a:solidFill>
            </a:endParaRPr>
          </a:p>
        </p:txBody>
      </p:sp>
      <p:sp>
        <p:nvSpPr>
          <p:cNvPr id="8" name="Freeform 7"/>
          <p:cNvSpPr/>
          <p:nvPr/>
        </p:nvSpPr>
        <p:spPr>
          <a:xfrm>
            <a:off x="-287297" y="1047108"/>
            <a:ext cx="9462828" cy="1062611"/>
          </a:xfrm>
          <a:custGeom>
            <a:avLst/>
            <a:gdLst>
              <a:gd name="connsiteX0" fmla="*/ 0 w 7953484"/>
              <a:gd name="connsiteY0" fmla="*/ 2205924 h 2322905"/>
              <a:gd name="connsiteX1" fmla="*/ 116963 w 7953484"/>
              <a:gd name="connsiteY1" fmla="*/ 2239347 h 2322905"/>
              <a:gd name="connsiteX2" fmla="*/ 250635 w 7953484"/>
              <a:gd name="connsiteY2" fmla="*/ 2272770 h 2322905"/>
              <a:gd name="connsiteX3" fmla="*/ 367598 w 7953484"/>
              <a:gd name="connsiteY3" fmla="*/ 2306194 h 2322905"/>
              <a:gd name="connsiteX4" fmla="*/ 484561 w 7953484"/>
              <a:gd name="connsiteY4" fmla="*/ 2322905 h 2322905"/>
              <a:gd name="connsiteX5" fmla="*/ 1303302 w 7953484"/>
              <a:gd name="connsiteY5" fmla="*/ 2306194 h 2322905"/>
              <a:gd name="connsiteX6" fmla="*/ 1503810 w 7953484"/>
              <a:gd name="connsiteY6" fmla="*/ 2256059 h 2322905"/>
              <a:gd name="connsiteX7" fmla="*/ 1587355 w 7953484"/>
              <a:gd name="connsiteY7" fmla="*/ 2222636 h 2322905"/>
              <a:gd name="connsiteX8" fmla="*/ 1687609 w 7953484"/>
              <a:gd name="connsiteY8" fmla="*/ 2189213 h 2322905"/>
              <a:gd name="connsiteX9" fmla="*/ 1804572 w 7953484"/>
              <a:gd name="connsiteY9" fmla="*/ 2155790 h 2322905"/>
              <a:gd name="connsiteX10" fmla="*/ 1871408 w 7953484"/>
              <a:gd name="connsiteY10" fmla="*/ 2122367 h 2322905"/>
              <a:gd name="connsiteX11" fmla="*/ 1921535 w 7953484"/>
              <a:gd name="connsiteY11" fmla="*/ 2105655 h 2322905"/>
              <a:gd name="connsiteX12" fmla="*/ 1971662 w 7953484"/>
              <a:gd name="connsiteY12" fmla="*/ 2072232 h 2322905"/>
              <a:gd name="connsiteX13" fmla="*/ 2021789 w 7953484"/>
              <a:gd name="connsiteY13" fmla="*/ 2055520 h 2322905"/>
              <a:gd name="connsiteX14" fmla="*/ 2122043 w 7953484"/>
              <a:gd name="connsiteY14" fmla="*/ 2005386 h 2322905"/>
              <a:gd name="connsiteX15" fmla="*/ 2172170 w 7953484"/>
              <a:gd name="connsiteY15" fmla="*/ 1971963 h 2322905"/>
              <a:gd name="connsiteX16" fmla="*/ 2305842 w 7953484"/>
              <a:gd name="connsiteY16" fmla="*/ 1905116 h 2322905"/>
              <a:gd name="connsiteX17" fmla="*/ 2372678 w 7953484"/>
              <a:gd name="connsiteY17" fmla="*/ 1838270 h 2322905"/>
              <a:gd name="connsiteX18" fmla="*/ 2422805 w 7953484"/>
              <a:gd name="connsiteY18" fmla="*/ 1804847 h 2322905"/>
              <a:gd name="connsiteX19" fmla="*/ 2606604 w 7953484"/>
              <a:gd name="connsiteY19" fmla="*/ 1587597 h 2322905"/>
              <a:gd name="connsiteX20" fmla="*/ 2673440 w 7953484"/>
              <a:gd name="connsiteY20" fmla="*/ 1520751 h 2322905"/>
              <a:gd name="connsiteX21" fmla="*/ 2773694 w 7953484"/>
              <a:gd name="connsiteY21" fmla="*/ 1387059 h 2322905"/>
              <a:gd name="connsiteX22" fmla="*/ 2840530 w 7953484"/>
              <a:gd name="connsiteY22" fmla="*/ 1320212 h 2322905"/>
              <a:gd name="connsiteX23" fmla="*/ 2940784 w 7953484"/>
              <a:gd name="connsiteY23" fmla="*/ 1203232 h 2322905"/>
              <a:gd name="connsiteX24" fmla="*/ 3041038 w 7953484"/>
              <a:gd name="connsiteY24" fmla="*/ 1086251 h 2322905"/>
              <a:gd name="connsiteX25" fmla="*/ 3074456 w 7953484"/>
              <a:gd name="connsiteY25" fmla="*/ 1019405 h 2322905"/>
              <a:gd name="connsiteX26" fmla="*/ 3124583 w 7953484"/>
              <a:gd name="connsiteY26" fmla="*/ 969270 h 2322905"/>
              <a:gd name="connsiteX27" fmla="*/ 3191419 w 7953484"/>
              <a:gd name="connsiteY27" fmla="*/ 869001 h 2322905"/>
              <a:gd name="connsiteX28" fmla="*/ 3258255 w 7953484"/>
              <a:gd name="connsiteY28" fmla="*/ 785443 h 2322905"/>
              <a:gd name="connsiteX29" fmla="*/ 3291673 w 7953484"/>
              <a:gd name="connsiteY29" fmla="*/ 735308 h 2322905"/>
              <a:gd name="connsiteX30" fmla="*/ 3358509 w 7953484"/>
              <a:gd name="connsiteY30" fmla="*/ 651751 h 2322905"/>
              <a:gd name="connsiteX31" fmla="*/ 3391927 w 7953484"/>
              <a:gd name="connsiteY31" fmla="*/ 601616 h 2322905"/>
              <a:gd name="connsiteX32" fmla="*/ 3458763 w 7953484"/>
              <a:gd name="connsiteY32" fmla="*/ 484635 h 2322905"/>
              <a:gd name="connsiteX33" fmla="*/ 3508890 w 7953484"/>
              <a:gd name="connsiteY33" fmla="*/ 451212 h 2322905"/>
              <a:gd name="connsiteX34" fmla="*/ 3575726 w 7953484"/>
              <a:gd name="connsiteY34" fmla="*/ 350943 h 2322905"/>
              <a:gd name="connsiteX35" fmla="*/ 3609144 w 7953484"/>
              <a:gd name="connsiteY35" fmla="*/ 300808 h 2322905"/>
              <a:gd name="connsiteX36" fmla="*/ 3792943 w 7953484"/>
              <a:gd name="connsiteY36" fmla="*/ 167116 h 2322905"/>
              <a:gd name="connsiteX37" fmla="*/ 3843070 w 7953484"/>
              <a:gd name="connsiteY37" fmla="*/ 150404 h 2322905"/>
              <a:gd name="connsiteX38" fmla="*/ 3976742 w 7953484"/>
              <a:gd name="connsiteY38" fmla="*/ 83558 h 2322905"/>
              <a:gd name="connsiteX39" fmla="*/ 4160541 w 7953484"/>
              <a:gd name="connsiteY39" fmla="*/ 16712 h 2322905"/>
              <a:gd name="connsiteX40" fmla="*/ 4210668 w 7953484"/>
              <a:gd name="connsiteY40" fmla="*/ 0 h 2322905"/>
              <a:gd name="connsiteX41" fmla="*/ 4478012 w 7953484"/>
              <a:gd name="connsiteY41" fmla="*/ 33424 h 2322905"/>
              <a:gd name="connsiteX42" fmla="*/ 4528139 w 7953484"/>
              <a:gd name="connsiteY42" fmla="*/ 66847 h 2322905"/>
              <a:gd name="connsiteX43" fmla="*/ 4628393 w 7953484"/>
              <a:gd name="connsiteY43" fmla="*/ 116981 h 2322905"/>
              <a:gd name="connsiteX44" fmla="*/ 4745356 w 7953484"/>
              <a:gd name="connsiteY44" fmla="*/ 217251 h 2322905"/>
              <a:gd name="connsiteX45" fmla="*/ 4795483 w 7953484"/>
              <a:gd name="connsiteY45" fmla="*/ 284097 h 2322905"/>
              <a:gd name="connsiteX46" fmla="*/ 4945864 w 7953484"/>
              <a:gd name="connsiteY46" fmla="*/ 451212 h 2322905"/>
              <a:gd name="connsiteX47" fmla="*/ 5046118 w 7953484"/>
              <a:gd name="connsiteY47" fmla="*/ 618328 h 2322905"/>
              <a:gd name="connsiteX48" fmla="*/ 5146372 w 7953484"/>
              <a:gd name="connsiteY48" fmla="*/ 768731 h 2322905"/>
              <a:gd name="connsiteX49" fmla="*/ 5179790 w 7953484"/>
              <a:gd name="connsiteY49" fmla="*/ 818866 h 2322905"/>
              <a:gd name="connsiteX50" fmla="*/ 5246626 w 7953484"/>
              <a:gd name="connsiteY50" fmla="*/ 952558 h 2322905"/>
              <a:gd name="connsiteX51" fmla="*/ 5280044 w 7953484"/>
              <a:gd name="connsiteY51" fmla="*/ 985982 h 2322905"/>
              <a:gd name="connsiteX52" fmla="*/ 5463843 w 7953484"/>
              <a:gd name="connsiteY52" fmla="*/ 1253366 h 2322905"/>
              <a:gd name="connsiteX53" fmla="*/ 5547388 w 7953484"/>
              <a:gd name="connsiteY53" fmla="*/ 1336924 h 2322905"/>
              <a:gd name="connsiteX54" fmla="*/ 5580806 w 7953484"/>
              <a:gd name="connsiteY54" fmla="*/ 1387059 h 2322905"/>
              <a:gd name="connsiteX55" fmla="*/ 5630933 w 7953484"/>
              <a:gd name="connsiteY55" fmla="*/ 1420482 h 2322905"/>
              <a:gd name="connsiteX56" fmla="*/ 5697769 w 7953484"/>
              <a:gd name="connsiteY56" fmla="*/ 1487328 h 2322905"/>
              <a:gd name="connsiteX57" fmla="*/ 5831441 w 7953484"/>
              <a:gd name="connsiteY57" fmla="*/ 1587597 h 2322905"/>
              <a:gd name="connsiteX58" fmla="*/ 5914986 w 7953484"/>
              <a:gd name="connsiteY58" fmla="*/ 1654443 h 2322905"/>
              <a:gd name="connsiteX59" fmla="*/ 5965113 w 7953484"/>
              <a:gd name="connsiteY59" fmla="*/ 1671155 h 2322905"/>
              <a:gd name="connsiteX60" fmla="*/ 6148912 w 7953484"/>
              <a:gd name="connsiteY60" fmla="*/ 1771424 h 2322905"/>
              <a:gd name="connsiteX61" fmla="*/ 6299293 w 7953484"/>
              <a:gd name="connsiteY61" fmla="*/ 1838270 h 2322905"/>
              <a:gd name="connsiteX62" fmla="*/ 6399547 w 7953484"/>
              <a:gd name="connsiteY62" fmla="*/ 1888405 h 2322905"/>
              <a:gd name="connsiteX63" fmla="*/ 6449674 w 7953484"/>
              <a:gd name="connsiteY63" fmla="*/ 1921828 h 2322905"/>
              <a:gd name="connsiteX64" fmla="*/ 6516510 w 7953484"/>
              <a:gd name="connsiteY64" fmla="*/ 1938540 h 2322905"/>
              <a:gd name="connsiteX65" fmla="*/ 6566637 w 7953484"/>
              <a:gd name="connsiteY65" fmla="*/ 1955251 h 2322905"/>
              <a:gd name="connsiteX66" fmla="*/ 6633473 w 7953484"/>
              <a:gd name="connsiteY66" fmla="*/ 1988674 h 2322905"/>
              <a:gd name="connsiteX67" fmla="*/ 6717018 w 7953484"/>
              <a:gd name="connsiteY67" fmla="*/ 2005386 h 2322905"/>
              <a:gd name="connsiteX68" fmla="*/ 6767145 w 7953484"/>
              <a:gd name="connsiteY68" fmla="*/ 2022097 h 2322905"/>
              <a:gd name="connsiteX69" fmla="*/ 6950944 w 7953484"/>
              <a:gd name="connsiteY69" fmla="*/ 2055520 h 2322905"/>
              <a:gd name="connsiteX70" fmla="*/ 7418796 w 7953484"/>
              <a:gd name="connsiteY70" fmla="*/ 2105655 h 2322905"/>
              <a:gd name="connsiteX71" fmla="*/ 7953484 w 7953484"/>
              <a:gd name="connsiteY71" fmla="*/ 2105655 h 23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953484" h="2322905">
                <a:moveTo>
                  <a:pt x="0" y="2205924"/>
                </a:moveTo>
                <a:lnTo>
                  <a:pt x="116963" y="2239347"/>
                </a:lnTo>
                <a:cubicBezTo>
                  <a:pt x="161341" y="2251183"/>
                  <a:pt x="206325" y="2260683"/>
                  <a:pt x="250635" y="2272770"/>
                </a:cubicBezTo>
                <a:cubicBezTo>
                  <a:pt x="322215" y="2292295"/>
                  <a:pt x="284109" y="2291012"/>
                  <a:pt x="367598" y="2306194"/>
                </a:cubicBezTo>
                <a:cubicBezTo>
                  <a:pt x="406346" y="2313240"/>
                  <a:pt x="445573" y="2317335"/>
                  <a:pt x="484561" y="2322905"/>
                </a:cubicBezTo>
                <a:lnTo>
                  <a:pt x="1303302" y="2306194"/>
                </a:lnTo>
                <a:cubicBezTo>
                  <a:pt x="1366582" y="2303893"/>
                  <a:pt x="1445989" y="2279191"/>
                  <a:pt x="1503810" y="2256059"/>
                </a:cubicBezTo>
                <a:cubicBezTo>
                  <a:pt x="1531658" y="2244918"/>
                  <a:pt x="1559167" y="2232888"/>
                  <a:pt x="1587355" y="2222636"/>
                </a:cubicBezTo>
                <a:cubicBezTo>
                  <a:pt x="1620460" y="2210596"/>
                  <a:pt x="1653435" y="2197758"/>
                  <a:pt x="1687609" y="2189213"/>
                </a:cubicBezTo>
                <a:cubicBezTo>
                  <a:pt x="1721519" y="2180734"/>
                  <a:pt x="1771017" y="2170173"/>
                  <a:pt x="1804572" y="2155790"/>
                </a:cubicBezTo>
                <a:cubicBezTo>
                  <a:pt x="1827467" y="2145977"/>
                  <a:pt x="1848514" y="2132180"/>
                  <a:pt x="1871408" y="2122367"/>
                </a:cubicBezTo>
                <a:cubicBezTo>
                  <a:pt x="1887597" y="2115428"/>
                  <a:pt x="1905782" y="2113533"/>
                  <a:pt x="1921535" y="2105655"/>
                </a:cubicBezTo>
                <a:cubicBezTo>
                  <a:pt x="1939497" y="2096673"/>
                  <a:pt x="1953700" y="2081214"/>
                  <a:pt x="1971662" y="2072232"/>
                </a:cubicBezTo>
                <a:cubicBezTo>
                  <a:pt x="1987415" y="2064354"/>
                  <a:pt x="2006036" y="2063398"/>
                  <a:pt x="2021789" y="2055520"/>
                </a:cubicBezTo>
                <a:cubicBezTo>
                  <a:pt x="2151344" y="1990732"/>
                  <a:pt x="1996056" y="2047387"/>
                  <a:pt x="2122043" y="2005386"/>
                </a:cubicBezTo>
                <a:cubicBezTo>
                  <a:pt x="2138752" y="1994245"/>
                  <a:pt x="2154208" y="1980945"/>
                  <a:pt x="2172170" y="1971963"/>
                </a:cubicBezTo>
                <a:cubicBezTo>
                  <a:pt x="2267431" y="1924325"/>
                  <a:pt x="2180783" y="2002399"/>
                  <a:pt x="2305842" y="1905116"/>
                </a:cubicBezTo>
                <a:cubicBezTo>
                  <a:pt x="2330712" y="1885769"/>
                  <a:pt x="2348756" y="1858778"/>
                  <a:pt x="2372678" y="1838270"/>
                </a:cubicBezTo>
                <a:cubicBezTo>
                  <a:pt x="2387925" y="1825199"/>
                  <a:pt x="2407692" y="1818073"/>
                  <a:pt x="2422805" y="1804847"/>
                </a:cubicBezTo>
                <a:cubicBezTo>
                  <a:pt x="2656399" y="1600421"/>
                  <a:pt x="2326214" y="1868029"/>
                  <a:pt x="2606604" y="1587597"/>
                </a:cubicBezTo>
                <a:cubicBezTo>
                  <a:pt x="2628883" y="1565315"/>
                  <a:pt x="2653270" y="1544958"/>
                  <a:pt x="2673440" y="1520751"/>
                </a:cubicBezTo>
                <a:cubicBezTo>
                  <a:pt x="2709096" y="1477957"/>
                  <a:pt x="2734310" y="1426450"/>
                  <a:pt x="2773694" y="1387059"/>
                </a:cubicBezTo>
                <a:cubicBezTo>
                  <a:pt x="2795973" y="1364777"/>
                  <a:pt x="2819783" y="1343927"/>
                  <a:pt x="2840530" y="1320212"/>
                </a:cubicBezTo>
                <a:cubicBezTo>
                  <a:pt x="2990559" y="1148723"/>
                  <a:pt x="2798227" y="1345809"/>
                  <a:pt x="2940784" y="1203232"/>
                </a:cubicBezTo>
                <a:cubicBezTo>
                  <a:pt x="3025459" y="1033854"/>
                  <a:pt x="2910893" y="1238109"/>
                  <a:pt x="3041038" y="1086251"/>
                </a:cubicBezTo>
                <a:cubicBezTo>
                  <a:pt x="3057249" y="1067336"/>
                  <a:pt x="3059978" y="1039677"/>
                  <a:pt x="3074456" y="1019405"/>
                </a:cubicBezTo>
                <a:cubicBezTo>
                  <a:pt x="3088190" y="1000174"/>
                  <a:pt x="3110076" y="987925"/>
                  <a:pt x="3124583" y="969270"/>
                </a:cubicBezTo>
                <a:cubicBezTo>
                  <a:pt x="3149241" y="937562"/>
                  <a:pt x="3166329" y="900369"/>
                  <a:pt x="3191419" y="869001"/>
                </a:cubicBezTo>
                <a:cubicBezTo>
                  <a:pt x="3213698" y="841148"/>
                  <a:pt x="3236857" y="813978"/>
                  <a:pt x="3258255" y="785443"/>
                </a:cubicBezTo>
                <a:cubicBezTo>
                  <a:pt x="3270304" y="769375"/>
                  <a:pt x="3279624" y="751376"/>
                  <a:pt x="3291673" y="735308"/>
                </a:cubicBezTo>
                <a:cubicBezTo>
                  <a:pt x="3313071" y="706773"/>
                  <a:pt x="3337111" y="680286"/>
                  <a:pt x="3358509" y="651751"/>
                </a:cubicBezTo>
                <a:cubicBezTo>
                  <a:pt x="3370558" y="635683"/>
                  <a:pt x="3381964" y="619054"/>
                  <a:pt x="3391927" y="601616"/>
                </a:cubicBezTo>
                <a:cubicBezTo>
                  <a:pt x="3409399" y="571036"/>
                  <a:pt x="3431625" y="511777"/>
                  <a:pt x="3458763" y="484635"/>
                </a:cubicBezTo>
                <a:cubicBezTo>
                  <a:pt x="3472962" y="470433"/>
                  <a:pt x="3492181" y="462353"/>
                  <a:pt x="3508890" y="451212"/>
                </a:cubicBezTo>
                <a:cubicBezTo>
                  <a:pt x="3538254" y="363105"/>
                  <a:pt x="3506190" y="434399"/>
                  <a:pt x="3575726" y="350943"/>
                </a:cubicBezTo>
                <a:cubicBezTo>
                  <a:pt x="3588582" y="335513"/>
                  <a:pt x="3594944" y="315011"/>
                  <a:pt x="3609144" y="300808"/>
                </a:cubicBezTo>
                <a:cubicBezTo>
                  <a:pt x="3631893" y="278055"/>
                  <a:pt x="3766800" y="175832"/>
                  <a:pt x="3792943" y="167116"/>
                </a:cubicBezTo>
                <a:cubicBezTo>
                  <a:pt x="3809652" y="161545"/>
                  <a:pt x="3827317" y="158282"/>
                  <a:pt x="3843070" y="150404"/>
                </a:cubicBezTo>
                <a:cubicBezTo>
                  <a:pt x="4070375" y="36734"/>
                  <a:pt x="3826031" y="140084"/>
                  <a:pt x="3976742" y="83558"/>
                </a:cubicBezTo>
                <a:cubicBezTo>
                  <a:pt x="4162741" y="13797"/>
                  <a:pt x="3949918" y="86931"/>
                  <a:pt x="4160541" y="16712"/>
                </a:cubicBezTo>
                <a:lnTo>
                  <a:pt x="4210668" y="0"/>
                </a:lnTo>
                <a:cubicBezTo>
                  <a:pt x="4252140" y="3191"/>
                  <a:pt x="4405878" y="-2649"/>
                  <a:pt x="4478012" y="33424"/>
                </a:cubicBezTo>
                <a:cubicBezTo>
                  <a:pt x="4495974" y="42406"/>
                  <a:pt x="4510584" y="57093"/>
                  <a:pt x="4528139" y="66847"/>
                </a:cubicBezTo>
                <a:cubicBezTo>
                  <a:pt x="4560799" y="84994"/>
                  <a:pt x="4596872" y="96919"/>
                  <a:pt x="4628393" y="116981"/>
                </a:cubicBezTo>
                <a:cubicBezTo>
                  <a:pt x="4649319" y="130299"/>
                  <a:pt x="4719817" y="186599"/>
                  <a:pt x="4745356" y="217251"/>
                </a:cubicBezTo>
                <a:cubicBezTo>
                  <a:pt x="4763184" y="238648"/>
                  <a:pt x="4776981" y="263280"/>
                  <a:pt x="4795483" y="284097"/>
                </a:cubicBezTo>
                <a:cubicBezTo>
                  <a:pt x="4908143" y="410858"/>
                  <a:pt x="4850897" y="320612"/>
                  <a:pt x="4945864" y="451212"/>
                </a:cubicBezTo>
                <a:cubicBezTo>
                  <a:pt x="5086636" y="644803"/>
                  <a:pt x="4957454" y="470531"/>
                  <a:pt x="5046118" y="618328"/>
                </a:cubicBezTo>
                <a:cubicBezTo>
                  <a:pt x="5046128" y="618345"/>
                  <a:pt x="5129658" y="743656"/>
                  <a:pt x="5146372" y="768731"/>
                </a:cubicBezTo>
                <a:cubicBezTo>
                  <a:pt x="5157511" y="785443"/>
                  <a:pt x="5173440" y="799812"/>
                  <a:pt x="5179790" y="818866"/>
                </a:cubicBezTo>
                <a:cubicBezTo>
                  <a:pt x="5201419" y="883763"/>
                  <a:pt x="5197301" y="883492"/>
                  <a:pt x="5246626" y="952558"/>
                </a:cubicBezTo>
                <a:cubicBezTo>
                  <a:pt x="5255782" y="965379"/>
                  <a:pt x="5271077" y="973028"/>
                  <a:pt x="5280044" y="985982"/>
                </a:cubicBezTo>
                <a:cubicBezTo>
                  <a:pt x="5372810" y="1119998"/>
                  <a:pt x="5372926" y="1152332"/>
                  <a:pt x="5463843" y="1253366"/>
                </a:cubicBezTo>
                <a:cubicBezTo>
                  <a:pt x="5490189" y="1282644"/>
                  <a:pt x="5521454" y="1307281"/>
                  <a:pt x="5547388" y="1336924"/>
                </a:cubicBezTo>
                <a:cubicBezTo>
                  <a:pt x="5560612" y="1352040"/>
                  <a:pt x="5566606" y="1372856"/>
                  <a:pt x="5580806" y="1387059"/>
                </a:cubicBezTo>
                <a:cubicBezTo>
                  <a:pt x="5595005" y="1401261"/>
                  <a:pt x="5615686" y="1407411"/>
                  <a:pt x="5630933" y="1420482"/>
                </a:cubicBezTo>
                <a:cubicBezTo>
                  <a:pt x="5654855" y="1440990"/>
                  <a:pt x="5674220" y="1466393"/>
                  <a:pt x="5697769" y="1487328"/>
                </a:cubicBezTo>
                <a:cubicBezTo>
                  <a:pt x="5818523" y="1594681"/>
                  <a:pt x="5739518" y="1518644"/>
                  <a:pt x="5831441" y="1587597"/>
                </a:cubicBezTo>
                <a:cubicBezTo>
                  <a:pt x="5859972" y="1608998"/>
                  <a:pt x="5884743" y="1635538"/>
                  <a:pt x="5914986" y="1654443"/>
                </a:cubicBezTo>
                <a:cubicBezTo>
                  <a:pt x="5929921" y="1663779"/>
                  <a:pt x="5949651" y="1662720"/>
                  <a:pt x="5965113" y="1671155"/>
                </a:cubicBezTo>
                <a:cubicBezTo>
                  <a:pt x="6169443" y="1782625"/>
                  <a:pt x="6030258" y="1731868"/>
                  <a:pt x="6148912" y="1771424"/>
                </a:cubicBezTo>
                <a:cubicBezTo>
                  <a:pt x="6296369" y="1869743"/>
                  <a:pt x="6060674" y="1718942"/>
                  <a:pt x="6299293" y="1838270"/>
                </a:cubicBezTo>
                <a:cubicBezTo>
                  <a:pt x="6332711" y="1854982"/>
                  <a:pt x="6366886" y="1870257"/>
                  <a:pt x="6399547" y="1888405"/>
                </a:cubicBezTo>
                <a:cubicBezTo>
                  <a:pt x="6417102" y="1898159"/>
                  <a:pt x="6431216" y="1913916"/>
                  <a:pt x="6449674" y="1921828"/>
                </a:cubicBezTo>
                <a:cubicBezTo>
                  <a:pt x="6470781" y="1930875"/>
                  <a:pt x="6494429" y="1932230"/>
                  <a:pt x="6516510" y="1938540"/>
                </a:cubicBezTo>
                <a:cubicBezTo>
                  <a:pt x="6533445" y="1943379"/>
                  <a:pt x="6550448" y="1948312"/>
                  <a:pt x="6566637" y="1955251"/>
                </a:cubicBezTo>
                <a:cubicBezTo>
                  <a:pt x="6589532" y="1965064"/>
                  <a:pt x="6609843" y="1980796"/>
                  <a:pt x="6633473" y="1988674"/>
                </a:cubicBezTo>
                <a:cubicBezTo>
                  <a:pt x="6660415" y="1997656"/>
                  <a:pt x="6689466" y="1998497"/>
                  <a:pt x="6717018" y="2005386"/>
                </a:cubicBezTo>
                <a:cubicBezTo>
                  <a:pt x="6734105" y="2009658"/>
                  <a:pt x="6750058" y="2017825"/>
                  <a:pt x="6767145" y="2022097"/>
                </a:cubicBezTo>
                <a:cubicBezTo>
                  <a:pt x="6807619" y="2032217"/>
                  <a:pt x="6913687" y="2049931"/>
                  <a:pt x="6950944" y="2055520"/>
                </a:cubicBezTo>
                <a:cubicBezTo>
                  <a:pt x="7122937" y="2081323"/>
                  <a:pt x="7244575" y="2101867"/>
                  <a:pt x="7418796" y="2105655"/>
                </a:cubicBezTo>
                <a:cubicBezTo>
                  <a:pt x="7596983" y="2109529"/>
                  <a:pt x="7775255" y="2105655"/>
                  <a:pt x="7953484" y="2105655"/>
                </a:cubicBezTo>
              </a:path>
            </a:pathLst>
          </a:custGeom>
          <a:ln w="50800">
            <a:solidFill>
              <a:srgbClr val="008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46883" y="2160690"/>
            <a:ext cx="710914" cy="369332"/>
          </a:xfrm>
          <a:prstGeom prst="rect">
            <a:avLst/>
          </a:prstGeom>
          <a:noFill/>
        </p:spPr>
        <p:txBody>
          <a:bodyPr wrap="none" rtlCol="0">
            <a:spAutoFit/>
          </a:bodyPr>
          <a:lstStyle/>
          <a:p>
            <a:r>
              <a:rPr lang="en-US" dirty="0" smtClean="0"/>
              <a:t>Day 1</a:t>
            </a:r>
            <a:endParaRPr lang="en-US" dirty="0"/>
          </a:p>
        </p:txBody>
      </p:sp>
      <p:sp>
        <p:nvSpPr>
          <p:cNvPr id="10" name="TextBox 9"/>
          <p:cNvSpPr txBox="1"/>
          <p:nvPr/>
        </p:nvSpPr>
        <p:spPr>
          <a:xfrm>
            <a:off x="8245980" y="2159856"/>
            <a:ext cx="944903" cy="369332"/>
          </a:xfrm>
          <a:prstGeom prst="rect">
            <a:avLst/>
          </a:prstGeom>
          <a:noFill/>
        </p:spPr>
        <p:txBody>
          <a:bodyPr wrap="none" rtlCol="0">
            <a:spAutoFit/>
          </a:bodyPr>
          <a:lstStyle/>
          <a:p>
            <a:r>
              <a:rPr lang="en-US" dirty="0" smtClean="0"/>
              <a:t>Day 365</a:t>
            </a:r>
            <a:endParaRPr lang="en-US" dirty="0"/>
          </a:p>
        </p:txBody>
      </p:sp>
      <p:cxnSp>
        <p:nvCxnSpPr>
          <p:cNvPr id="11" name="Straight Connector 10"/>
          <p:cNvCxnSpPr/>
          <p:nvPr/>
        </p:nvCxnSpPr>
        <p:spPr>
          <a:xfrm>
            <a:off x="46883" y="2193278"/>
            <a:ext cx="91440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1242763" y="1244649"/>
            <a:ext cx="6520567" cy="970684"/>
            <a:chOff x="1127634" y="4286551"/>
            <a:chExt cx="6520567" cy="970684"/>
          </a:xfrm>
        </p:grpSpPr>
        <p:sp>
          <p:nvSpPr>
            <p:cNvPr id="13" name="Oval 12"/>
            <p:cNvSpPr/>
            <p:nvPr/>
          </p:nvSpPr>
          <p:spPr>
            <a:xfrm>
              <a:off x="1127634" y="4872834"/>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422291" y="5092773"/>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715793" y="4884533"/>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2087685" y="4927173"/>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96865" y="4891413"/>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2673532" y="4694453"/>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2999547" y="4570774"/>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253276" y="443151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3593812" y="441143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3887314" y="43599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102426" y="444967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301860" y="43511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579684" y="437815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841830" y="431103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5072620" y="438503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5287732" y="428655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534200" y="43291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764990" y="445023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11458" y="457127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289282" y="469231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551428" y="476631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6782218" y="491871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934618" y="47731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181086" y="49255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505944" y="4921191"/>
              <a:ext cx="142257" cy="164462"/>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9" name="Straight Arrow Connector 38"/>
          <p:cNvCxnSpPr/>
          <p:nvPr/>
        </p:nvCxnSpPr>
        <p:spPr>
          <a:xfrm>
            <a:off x="3114676" y="2218471"/>
            <a:ext cx="0" cy="499668"/>
          </a:xfrm>
          <a:prstGeom prst="straightConnector1">
            <a:avLst/>
          </a:prstGeom>
          <a:ln w="63500">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176398" y="2669213"/>
            <a:ext cx="3854286" cy="369332"/>
          </a:xfrm>
          <a:prstGeom prst="rect">
            <a:avLst/>
          </a:prstGeom>
          <a:noFill/>
        </p:spPr>
        <p:txBody>
          <a:bodyPr wrap="square" rtlCol="0">
            <a:spAutoFit/>
          </a:bodyPr>
          <a:lstStyle/>
          <a:p>
            <a:r>
              <a:rPr lang="en-US" dirty="0" smtClean="0">
                <a:solidFill>
                  <a:srgbClr val="FF0000"/>
                </a:solidFill>
              </a:rPr>
              <a:t>Greenup estimates </a:t>
            </a:r>
            <a:r>
              <a:rPr lang="en-US" dirty="0" smtClean="0">
                <a:solidFill>
                  <a:srgbClr val="FF0000"/>
                </a:solidFill>
              </a:rPr>
              <a:t>with Sentinel</a:t>
            </a:r>
            <a:endParaRPr lang="en-US" dirty="0" smtClean="0">
              <a:solidFill>
                <a:srgbClr val="FF0000"/>
              </a:solidFill>
            </a:endParaRPr>
          </a:p>
        </p:txBody>
      </p:sp>
      <p:sp>
        <p:nvSpPr>
          <p:cNvPr id="41" name="Rectangle 40"/>
          <p:cNvSpPr/>
          <p:nvPr/>
        </p:nvSpPr>
        <p:spPr>
          <a:xfrm>
            <a:off x="2357036" y="939443"/>
            <a:ext cx="1165591" cy="1253835"/>
          </a:xfrm>
          <a:prstGeom prst="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p:cNvGrpSpPr/>
          <p:nvPr/>
        </p:nvGrpSpPr>
        <p:grpSpPr>
          <a:xfrm>
            <a:off x="1658662" y="6352067"/>
            <a:ext cx="6182328" cy="501347"/>
            <a:chOff x="1152922" y="5815616"/>
            <a:chExt cx="6182328" cy="501347"/>
          </a:xfrm>
        </p:grpSpPr>
        <p:sp>
          <p:nvSpPr>
            <p:cNvPr id="44" name="Chevron 43"/>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5" name="TextBox 44"/>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46" name="Chevron 45"/>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7" name="TextBox 46"/>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48" name="Chevron 47"/>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cxnSp>
        <p:nvCxnSpPr>
          <p:cNvPr id="50" name="Straight Arrow Connector 49"/>
          <p:cNvCxnSpPr/>
          <p:nvPr/>
        </p:nvCxnSpPr>
        <p:spPr>
          <a:xfrm>
            <a:off x="3522628" y="3711531"/>
            <a:ext cx="3973" cy="1117881"/>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1" name="Left Bracket 50"/>
          <p:cNvSpPr/>
          <p:nvPr/>
        </p:nvSpPr>
        <p:spPr>
          <a:xfrm rot="16200000">
            <a:off x="3375152" y="1620070"/>
            <a:ext cx="395986" cy="3786936"/>
          </a:xfrm>
          <a:prstGeom prst="leftBracket">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3" name="TextBox 52"/>
          <p:cNvSpPr txBox="1"/>
          <p:nvPr/>
        </p:nvSpPr>
        <p:spPr>
          <a:xfrm>
            <a:off x="3526601" y="4029736"/>
            <a:ext cx="1967205" cy="369332"/>
          </a:xfrm>
          <a:prstGeom prst="rect">
            <a:avLst/>
          </a:prstGeom>
          <a:noFill/>
        </p:spPr>
        <p:txBody>
          <a:bodyPr wrap="none" rtlCol="0">
            <a:spAutoFit/>
          </a:bodyPr>
          <a:lstStyle/>
          <a:p>
            <a:r>
              <a:rPr lang="en-US" dirty="0" smtClean="0"/>
              <a:t>Calibration dataset</a:t>
            </a:r>
            <a:endParaRPr lang="en-US" dirty="0"/>
          </a:p>
        </p:txBody>
      </p:sp>
      <p:sp>
        <p:nvSpPr>
          <p:cNvPr id="56" name="TextBox 55"/>
          <p:cNvSpPr txBox="1"/>
          <p:nvPr/>
        </p:nvSpPr>
        <p:spPr>
          <a:xfrm>
            <a:off x="1911506" y="4829412"/>
            <a:ext cx="3614466" cy="954107"/>
          </a:xfrm>
          <a:prstGeom prst="rect">
            <a:avLst/>
          </a:prstGeom>
          <a:noFill/>
        </p:spPr>
        <p:txBody>
          <a:bodyPr wrap="none" rtlCol="0">
            <a:spAutoFit/>
          </a:bodyPr>
          <a:lstStyle/>
          <a:p>
            <a:r>
              <a:rPr lang="en-US" sz="2000" b="1" dirty="0" smtClean="0"/>
              <a:t>Planting, harvest date estimates</a:t>
            </a:r>
          </a:p>
          <a:p>
            <a:pPr marL="285750" indent="-285750">
              <a:buFont typeface="Arial"/>
              <a:buChar char="•"/>
            </a:pPr>
            <a:r>
              <a:rPr lang="en-US" dirty="0" smtClean="0"/>
              <a:t>30m resolution</a:t>
            </a:r>
          </a:p>
          <a:p>
            <a:pPr marL="285750" indent="-285750">
              <a:buFont typeface="Arial"/>
              <a:buChar char="•"/>
            </a:pPr>
            <a:r>
              <a:rPr lang="en-US" dirty="0" smtClean="0"/>
              <a:t>2003</a:t>
            </a:r>
            <a:r>
              <a:rPr lang="en-US" dirty="0" smtClean="0"/>
              <a:t>-2017</a:t>
            </a:r>
            <a:endParaRPr lang="en-US" dirty="0"/>
          </a:p>
        </p:txBody>
      </p:sp>
    </p:spTree>
    <p:extLst>
      <p:ext uri="{BB962C8B-B14F-4D97-AF65-F5344CB8AC3E}">
        <p14:creationId xmlns:p14="http://schemas.microsoft.com/office/powerpoint/2010/main" val="761884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0" grpId="0"/>
      <p:bldP spid="41" grpId="0" animBg="1"/>
      <p:bldP spid="51" grpId="0" animBg="1"/>
      <p:bldP spid="53" grpId="0"/>
      <p:bldP spid="5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37</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15" name="TextBox 14"/>
          <p:cNvSpPr txBox="1"/>
          <p:nvPr/>
        </p:nvSpPr>
        <p:spPr>
          <a:xfrm>
            <a:off x="2447511" y="136361"/>
            <a:ext cx="4470244" cy="461665"/>
          </a:xfrm>
          <a:prstGeom prst="rect">
            <a:avLst/>
          </a:prstGeom>
          <a:noFill/>
        </p:spPr>
        <p:txBody>
          <a:bodyPr wrap="none" rtlCol="0">
            <a:spAutoFit/>
          </a:bodyPr>
          <a:lstStyle/>
          <a:p>
            <a:r>
              <a:rPr lang="en-US" sz="2400" dirty="0" smtClean="0"/>
              <a:t>Challenges for model specification</a:t>
            </a:r>
            <a:endParaRPr lang="en-US" sz="2400" dirty="0"/>
          </a:p>
        </p:txBody>
      </p:sp>
      <p:sp>
        <p:nvSpPr>
          <p:cNvPr id="16" name="TextBox 15"/>
          <p:cNvSpPr txBox="1"/>
          <p:nvPr/>
        </p:nvSpPr>
        <p:spPr>
          <a:xfrm>
            <a:off x="2296887" y="1046901"/>
            <a:ext cx="4652160" cy="400110"/>
          </a:xfrm>
          <a:prstGeom prst="rect">
            <a:avLst/>
          </a:prstGeom>
          <a:noFill/>
        </p:spPr>
        <p:txBody>
          <a:bodyPr wrap="none" rtlCol="0">
            <a:spAutoFit/>
          </a:bodyPr>
          <a:lstStyle/>
          <a:p>
            <a:r>
              <a:rPr lang="en-US" sz="2000" b="1" dirty="0" smtClean="0"/>
              <a:t>1. Unobservable controls on planting date</a:t>
            </a:r>
            <a:endParaRPr lang="en-US" sz="2000" b="1" dirty="0"/>
          </a:p>
        </p:txBody>
      </p:sp>
      <p:sp>
        <p:nvSpPr>
          <p:cNvPr id="18" name="TextBox 17"/>
          <p:cNvSpPr txBox="1"/>
          <p:nvPr/>
        </p:nvSpPr>
        <p:spPr>
          <a:xfrm>
            <a:off x="2258400" y="2945474"/>
            <a:ext cx="4551221" cy="400110"/>
          </a:xfrm>
          <a:prstGeom prst="rect">
            <a:avLst/>
          </a:prstGeom>
          <a:noFill/>
        </p:spPr>
        <p:txBody>
          <a:bodyPr wrap="none" rtlCol="0">
            <a:spAutoFit/>
          </a:bodyPr>
          <a:lstStyle/>
          <a:p>
            <a:r>
              <a:rPr lang="en-US" sz="2000" b="1" dirty="0" smtClean="0"/>
              <a:t>2. Relationships depend on planting time</a:t>
            </a:r>
            <a:endParaRPr lang="en-US" sz="2000" b="1" dirty="0"/>
          </a:p>
        </p:txBody>
      </p:sp>
      <p:sp>
        <p:nvSpPr>
          <p:cNvPr id="19" name="TextBox 18"/>
          <p:cNvSpPr txBox="1"/>
          <p:nvPr/>
        </p:nvSpPr>
        <p:spPr>
          <a:xfrm>
            <a:off x="2326459" y="4633245"/>
            <a:ext cx="4698722" cy="400110"/>
          </a:xfrm>
          <a:prstGeom prst="rect">
            <a:avLst/>
          </a:prstGeom>
          <a:noFill/>
        </p:spPr>
        <p:txBody>
          <a:bodyPr wrap="none" rtlCol="0">
            <a:spAutoFit/>
          </a:bodyPr>
          <a:lstStyle/>
          <a:p>
            <a:r>
              <a:rPr lang="en-US" sz="2000" b="1" dirty="0" smtClean="0"/>
              <a:t>3. Nonlinearities in planting date response</a:t>
            </a:r>
            <a:endParaRPr lang="en-US" sz="2000" b="1" dirty="0"/>
          </a:p>
        </p:txBody>
      </p:sp>
      <p:sp>
        <p:nvSpPr>
          <p:cNvPr id="22" name="TextBox 21"/>
          <p:cNvSpPr txBox="1"/>
          <p:nvPr/>
        </p:nvSpPr>
        <p:spPr>
          <a:xfrm>
            <a:off x="1800027" y="3727304"/>
            <a:ext cx="5940198" cy="400110"/>
          </a:xfrm>
          <a:prstGeom prst="rect">
            <a:avLst/>
          </a:prstGeom>
          <a:noFill/>
        </p:spPr>
        <p:txBody>
          <a:bodyPr wrap="none" rtlCol="0">
            <a:spAutoFit/>
          </a:bodyPr>
          <a:lstStyle/>
          <a:p>
            <a:r>
              <a:rPr lang="en-US" dirty="0" smtClean="0"/>
              <a:t>November planting date = </a:t>
            </a:r>
            <a:r>
              <a:rPr lang="en-US" sz="2000" i="1" dirty="0" smtClean="0"/>
              <a:t>f</a:t>
            </a:r>
            <a:r>
              <a:rPr lang="en-US" dirty="0" smtClean="0"/>
              <a:t>(September to November rainfall)</a:t>
            </a:r>
            <a:endParaRPr lang="en-US" dirty="0"/>
          </a:p>
        </p:txBody>
      </p:sp>
      <p:sp>
        <p:nvSpPr>
          <p:cNvPr id="23" name="TextBox 22"/>
          <p:cNvSpPr txBox="1"/>
          <p:nvPr/>
        </p:nvSpPr>
        <p:spPr>
          <a:xfrm>
            <a:off x="2321544" y="3348031"/>
            <a:ext cx="4690457" cy="400110"/>
          </a:xfrm>
          <a:prstGeom prst="rect">
            <a:avLst/>
          </a:prstGeom>
          <a:noFill/>
        </p:spPr>
        <p:txBody>
          <a:bodyPr wrap="none" rtlCol="0">
            <a:spAutoFit/>
          </a:bodyPr>
          <a:lstStyle/>
          <a:p>
            <a:r>
              <a:rPr lang="en-US" dirty="0" smtClean="0"/>
              <a:t>September planting date = </a:t>
            </a:r>
            <a:r>
              <a:rPr lang="en-US" sz="2000" i="1" dirty="0" smtClean="0"/>
              <a:t>f</a:t>
            </a:r>
            <a:r>
              <a:rPr lang="en-US" dirty="0" smtClean="0"/>
              <a:t>(September rainfall)</a:t>
            </a:r>
            <a:endParaRPr lang="en-US" dirty="0"/>
          </a:p>
        </p:txBody>
      </p:sp>
      <p:sp>
        <p:nvSpPr>
          <p:cNvPr id="24" name="TextBox 23"/>
          <p:cNvSpPr txBox="1"/>
          <p:nvPr/>
        </p:nvSpPr>
        <p:spPr>
          <a:xfrm>
            <a:off x="1800027" y="1562461"/>
            <a:ext cx="6211957" cy="923330"/>
          </a:xfrm>
          <a:prstGeom prst="rect">
            <a:avLst/>
          </a:prstGeom>
          <a:noFill/>
        </p:spPr>
        <p:txBody>
          <a:bodyPr wrap="none" rtlCol="0">
            <a:spAutoFit/>
          </a:bodyPr>
          <a:lstStyle/>
          <a:p>
            <a:pPr marL="285750" indent="-285750">
              <a:buFont typeface="Arial"/>
              <a:buChar char="•"/>
            </a:pPr>
            <a:r>
              <a:rPr lang="en-US" dirty="0" smtClean="0"/>
              <a:t>Access to agricultural credit</a:t>
            </a:r>
          </a:p>
          <a:p>
            <a:pPr marL="285750" indent="-285750">
              <a:buFont typeface="Arial"/>
              <a:buChar char="•"/>
            </a:pPr>
            <a:r>
              <a:rPr lang="en-US" dirty="0" smtClean="0"/>
              <a:t>Availability of farm equipment</a:t>
            </a:r>
          </a:p>
          <a:p>
            <a:pPr marL="285750" indent="-285750">
              <a:buFont typeface="Arial"/>
              <a:buChar char="•"/>
            </a:pPr>
            <a:r>
              <a:rPr lang="en-US" dirty="0" smtClean="0"/>
              <a:t>Soil type? Influence from neighbors? Agricultural extensions?</a:t>
            </a:r>
            <a:endParaRPr lang="en-US" dirty="0"/>
          </a:p>
        </p:txBody>
      </p:sp>
      <p:sp>
        <p:nvSpPr>
          <p:cNvPr id="25" name="TextBox 24"/>
          <p:cNvSpPr txBox="1"/>
          <p:nvPr/>
        </p:nvSpPr>
        <p:spPr>
          <a:xfrm>
            <a:off x="1006559" y="5156725"/>
            <a:ext cx="7378943" cy="646331"/>
          </a:xfrm>
          <a:prstGeom prst="rect">
            <a:avLst/>
          </a:prstGeom>
          <a:noFill/>
        </p:spPr>
        <p:txBody>
          <a:bodyPr wrap="none" rtlCol="0">
            <a:spAutoFit/>
          </a:bodyPr>
          <a:lstStyle/>
          <a:p>
            <a:pPr marL="285750" indent="-285750">
              <a:buFont typeface="Arial"/>
              <a:buChar char="•"/>
            </a:pPr>
            <a:r>
              <a:rPr lang="en-US" dirty="0" smtClean="0"/>
              <a:t>Very dry and very wet months both cause delay in planting</a:t>
            </a:r>
          </a:p>
          <a:p>
            <a:pPr marL="285750" indent="-285750">
              <a:buFont typeface="Arial"/>
              <a:buChar char="•"/>
            </a:pPr>
            <a:r>
              <a:rPr lang="en-US" dirty="0" smtClean="0"/>
              <a:t>While legal constraints apply, planting date is insensitive to other factors</a:t>
            </a:r>
            <a:endParaRPr lang="en-US" dirty="0"/>
          </a:p>
        </p:txBody>
      </p:sp>
    </p:spTree>
    <p:extLst>
      <p:ext uri="{BB962C8B-B14F-4D97-AF65-F5344CB8AC3E}">
        <p14:creationId xmlns:p14="http://schemas.microsoft.com/office/powerpoint/2010/main" val="13192779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9" grpId="0"/>
      <p:bldP spid="22" grpId="0"/>
      <p:bldP spid="23" grpId="0"/>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38</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19" name="TextBox 18"/>
          <p:cNvSpPr txBox="1"/>
          <p:nvPr/>
        </p:nvSpPr>
        <p:spPr>
          <a:xfrm>
            <a:off x="2858045" y="136361"/>
            <a:ext cx="3306314" cy="461665"/>
          </a:xfrm>
          <a:prstGeom prst="rect">
            <a:avLst/>
          </a:prstGeom>
          <a:noFill/>
        </p:spPr>
        <p:txBody>
          <a:bodyPr wrap="none" rtlCol="0">
            <a:spAutoFit/>
          </a:bodyPr>
          <a:lstStyle/>
          <a:p>
            <a:r>
              <a:rPr lang="en-US" sz="2400" dirty="0" smtClean="0"/>
              <a:t>Exploratory data analysis</a:t>
            </a:r>
            <a:endParaRPr lang="en-US" sz="2400" dirty="0"/>
          </a:p>
        </p:txBody>
      </p:sp>
      <p:graphicFrame>
        <p:nvGraphicFramePr>
          <p:cNvPr id="11" name="Table 10"/>
          <p:cNvGraphicFramePr>
            <a:graphicFrameLocks noGrp="1"/>
          </p:cNvGraphicFramePr>
          <p:nvPr>
            <p:extLst>
              <p:ext uri="{D42A27DB-BD31-4B8C-83A1-F6EECF244321}">
                <p14:modId xmlns:p14="http://schemas.microsoft.com/office/powerpoint/2010/main" val="3763129808"/>
              </p:ext>
            </p:extLst>
          </p:nvPr>
        </p:nvGraphicFramePr>
        <p:xfrm>
          <a:off x="243753" y="781272"/>
          <a:ext cx="8672486" cy="5252720"/>
        </p:xfrm>
        <a:graphic>
          <a:graphicData uri="http://schemas.openxmlformats.org/drawingml/2006/table">
            <a:tbl>
              <a:tblPr firstRow="1" bandRow="1">
                <a:tableStyleId>{5C22544A-7EE6-4342-B048-85BDC9FD1C3A}</a:tableStyleId>
              </a:tblPr>
              <a:tblGrid>
                <a:gridCol w="3964219"/>
                <a:gridCol w="4708267"/>
              </a:tblGrid>
              <a:tr h="370840">
                <a:tc>
                  <a:txBody>
                    <a:bodyPr/>
                    <a:lstStyle/>
                    <a:p>
                      <a:r>
                        <a:rPr lang="en-US" sz="1600" dirty="0" smtClean="0"/>
                        <a:t>EDA</a:t>
                      </a:r>
                      <a:r>
                        <a:rPr lang="en-US" sz="1600" baseline="0" dirty="0" smtClean="0"/>
                        <a:t> task</a:t>
                      </a:r>
                      <a:endParaRPr lang="en-US" sz="1600" dirty="0"/>
                    </a:p>
                  </a:txBody>
                  <a:tcPr/>
                </a:tc>
                <a:tc>
                  <a:txBody>
                    <a:bodyPr/>
                    <a:lstStyle/>
                    <a:p>
                      <a:r>
                        <a:rPr lang="en-US" sz="1600" dirty="0" smtClean="0"/>
                        <a:t>Information provided</a:t>
                      </a:r>
                      <a:endParaRPr lang="en-US" sz="1600" dirty="0"/>
                    </a:p>
                  </a:txBody>
                  <a:tcPr/>
                </a:tc>
              </a:tr>
              <a:tr h="370840">
                <a:tc>
                  <a:txBody>
                    <a:bodyPr/>
                    <a:lstStyle/>
                    <a:p>
                      <a:r>
                        <a:rPr lang="en-US" sz="1600" dirty="0" smtClean="0"/>
                        <a:t>Matrix</a:t>
                      </a:r>
                      <a:r>
                        <a:rPr lang="en-US" sz="1600" baseline="0" dirty="0" smtClean="0"/>
                        <a:t> of scatter</a:t>
                      </a:r>
                      <a:r>
                        <a:rPr lang="en-US" sz="1600" dirty="0" smtClean="0"/>
                        <a:t>plots </a:t>
                      </a:r>
                      <a:r>
                        <a:rPr lang="en-US" sz="1600" baseline="0" dirty="0" smtClean="0"/>
                        <a:t>at different spatial scales and year groups:</a:t>
                      </a:r>
                    </a:p>
                    <a:p>
                      <a:endParaRPr lang="en-US" sz="1600" baseline="0" dirty="0" smtClean="0"/>
                    </a:p>
                    <a:p>
                      <a:r>
                        <a:rPr lang="en-US" sz="1600" baseline="0" dirty="0" smtClean="0"/>
                        <a:t>-all brazil</a:t>
                      </a:r>
                    </a:p>
                    <a:p>
                      <a:r>
                        <a:rPr lang="en-US" sz="1600" baseline="0" dirty="0" smtClean="0"/>
                        <a:t>-MT, south, </a:t>
                      </a:r>
                      <a:r>
                        <a:rPr lang="en-US" sz="1600" baseline="0" dirty="0" err="1" smtClean="0"/>
                        <a:t>Matopiba</a:t>
                      </a:r>
                      <a:r>
                        <a:rPr lang="en-US" sz="1600" baseline="0" dirty="0" smtClean="0"/>
                        <a:t>, central (climate)</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baseline="0" dirty="0" smtClean="0"/>
                        <a:t>-irrigated/not irrigated</a:t>
                      </a:r>
                      <a:endParaRPr lang="en-US" sz="1600" baseline="0" dirty="0" smtClean="0"/>
                    </a:p>
                    <a:p>
                      <a:r>
                        <a:rPr lang="en-US" sz="1600" baseline="0" dirty="0" smtClean="0"/>
                        <a:t>-all years</a:t>
                      </a:r>
                    </a:p>
                    <a:p>
                      <a:r>
                        <a:rPr lang="en-US" sz="1600" baseline="0" dirty="0" smtClean="0"/>
                        <a:t>-dry years/wet years</a:t>
                      </a:r>
                    </a:p>
                    <a:p>
                      <a:r>
                        <a:rPr lang="en-US" sz="1600" baseline="0" dirty="0" smtClean="0"/>
                        <a:t>-planting time (early, mid, late)</a:t>
                      </a:r>
                    </a:p>
                  </a:txBody>
                  <a:tcPr/>
                </a:tc>
                <a:tc>
                  <a:txBody>
                    <a:bodyPr/>
                    <a:lstStyle/>
                    <a:p>
                      <a:pPr marL="285750" indent="-285750">
                        <a:buFont typeface="Arial"/>
                        <a:buChar char="•"/>
                      </a:pPr>
                      <a:r>
                        <a:rPr lang="en-US" sz="1600" dirty="0" smtClean="0"/>
                        <a:t>Linear or nonlinear</a:t>
                      </a:r>
                      <a:r>
                        <a:rPr lang="en-US" sz="1600" baseline="0" dirty="0" smtClean="0"/>
                        <a:t> relationships between plant date and its drivers</a:t>
                      </a:r>
                    </a:p>
                    <a:p>
                      <a:pPr marL="285750" indent="-285750">
                        <a:buFont typeface="Arial"/>
                        <a:buChar char="•"/>
                      </a:pPr>
                      <a:r>
                        <a:rPr lang="en-US" sz="1600" baseline="0" dirty="0" smtClean="0"/>
                        <a:t>Strength of correlations; important drivers at each region and time</a:t>
                      </a:r>
                    </a:p>
                    <a:p>
                      <a:pPr marL="285750" indent="-285750">
                        <a:buFont typeface="Arial"/>
                        <a:buChar char="•"/>
                      </a:pPr>
                      <a:r>
                        <a:rPr lang="en-US" sz="1600" baseline="0" dirty="0" smtClean="0"/>
                        <a:t>Whether relationships change with space or time</a:t>
                      </a:r>
                      <a:endParaRPr lang="en-US" sz="1600" dirty="0"/>
                    </a:p>
                  </a:txBody>
                  <a:tcPr/>
                </a:tc>
              </a:tr>
              <a:tr h="370840">
                <a:tc>
                  <a:txBody>
                    <a:bodyPr/>
                    <a:lstStyle/>
                    <a:p>
                      <a:r>
                        <a:rPr lang="en-US" sz="1600" dirty="0" smtClean="0"/>
                        <a:t>Temporal and spatial autocorrelation</a:t>
                      </a:r>
                      <a:endParaRPr lang="en-US" sz="1600" dirty="0"/>
                    </a:p>
                  </a:txBody>
                  <a:tcPr/>
                </a:tc>
                <a:tc>
                  <a:txBody>
                    <a:bodyPr/>
                    <a:lstStyle/>
                    <a:p>
                      <a:pPr marL="285750" indent="-285750">
                        <a:buFont typeface="Arial"/>
                        <a:buChar char="•"/>
                      </a:pPr>
                      <a:r>
                        <a:rPr lang="en-US" sz="1600" dirty="0" smtClean="0"/>
                        <a:t>Whether</a:t>
                      </a:r>
                      <a:r>
                        <a:rPr lang="en-US" sz="1600" baseline="0" dirty="0" smtClean="0"/>
                        <a:t> to account for autocorrelation in regression equations</a:t>
                      </a:r>
                      <a:endParaRPr lang="en-US" sz="1600" dirty="0"/>
                    </a:p>
                  </a:txBody>
                  <a:tcPr/>
                </a:tc>
              </a:tr>
              <a:tr h="370840">
                <a:tc>
                  <a:txBody>
                    <a:bodyPr/>
                    <a:lstStyle/>
                    <a:p>
                      <a:r>
                        <a:rPr lang="en-US" sz="1600" dirty="0" smtClean="0"/>
                        <a:t>Time trend</a:t>
                      </a:r>
                      <a:endParaRPr lang="en-US" sz="1600" dirty="0"/>
                    </a:p>
                  </a:txBody>
                  <a:tcPr/>
                </a:tc>
                <a:tc>
                  <a:txBody>
                    <a:bodyPr/>
                    <a:lstStyle/>
                    <a:p>
                      <a:pPr marL="285750" indent="-285750">
                        <a:buFont typeface="Arial"/>
                        <a:buChar char="•"/>
                      </a:pPr>
                      <a:r>
                        <a:rPr lang="en-US" sz="1600" dirty="0" smtClean="0"/>
                        <a:t>Whether to include</a:t>
                      </a:r>
                      <a:r>
                        <a:rPr lang="en-US" sz="1600" baseline="0" dirty="0" smtClean="0"/>
                        <a:t> time trend</a:t>
                      </a:r>
                    </a:p>
                  </a:txBody>
                  <a:tcPr/>
                </a:tc>
              </a:tr>
              <a:tr h="370840">
                <a:tc>
                  <a:txBody>
                    <a:bodyPr/>
                    <a:lstStyle/>
                    <a:p>
                      <a:r>
                        <a:rPr lang="en-US" sz="1600" dirty="0" smtClean="0"/>
                        <a:t>Differences in mean, variance of all variables across time and space</a:t>
                      </a:r>
                      <a:endParaRPr lang="en-US" sz="1600" dirty="0"/>
                    </a:p>
                  </a:txBody>
                  <a:tcPr/>
                </a:tc>
                <a:tc>
                  <a:txBody>
                    <a:bodyPr/>
                    <a:lstStyle/>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baseline="0" dirty="0" smtClean="0"/>
                        <a:t>Whether specific years should be treated differently due to different climate</a:t>
                      </a:r>
                    </a:p>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baseline="0" dirty="0" smtClean="0"/>
                        <a:t>Which regions behave differently?</a:t>
                      </a:r>
                      <a:endParaRPr lang="en-US" sz="1600" dirty="0" smtClean="0"/>
                    </a:p>
                  </a:txBody>
                  <a:tcPr/>
                </a:tc>
              </a:tr>
              <a:tr h="370840">
                <a:tc>
                  <a:txBody>
                    <a:bodyPr/>
                    <a:lstStyle/>
                    <a:p>
                      <a:r>
                        <a:rPr lang="en-US" sz="1600" dirty="0" smtClean="0"/>
                        <a:t>Persistence of</a:t>
                      </a:r>
                      <a:r>
                        <a:rPr lang="en-US" sz="1600" baseline="0" dirty="0" smtClean="0"/>
                        <a:t> spatial patterns </a:t>
                      </a:r>
                      <a:r>
                        <a:rPr lang="en-US" sz="1600" dirty="0" smtClean="0"/>
                        <a:t>(boxplots</a:t>
                      </a:r>
                      <a:r>
                        <a:rPr lang="en-US" sz="1600" baseline="0" dirty="0" smtClean="0"/>
                        <a:t> of planting in 2003-2015, for each 10% percentile in 2017)</a:t>
                      </a:r>
                      <a:endParaRPr lang="en-US" sz="1600" dirty="0"/>
                    </a:p>
                  </a:txBody>
                  <a:tcPr/>
                </a:tc>
                <a:tc>
                  <a:txBody>
                    <a:bodyPr/>
                    <a:lstStyle/>
                    <a:p>
                      <a:pPr marL="285750" marR="0" indent="-285750" algn="l" defTabSz="457200" rtl="0" eaLnBrk="1" fontAlgn="auto" latinLnBrk="0" hangingPunct="1">
                        <a:lnSpc>
                          <a:spcPct val="100000"/>
                        </a:lnSpc>
                        <a:spcBef>
                          <a:spcPts val="0"/>
                        </a:spcBef>
                        <a:spcAft>
                          <a:spcPts val="0"/>
                        </a:spcAft>
                        <a:buClrTx/>
                        <a:buSzTx/>
                        <a:buFont typeface="Arial"/>
                        <a:buChar char="•"/>
                        <a:tabLst/>
                        <a:defRPr/>
                      </a:pPr>
                      <a:r>
                        <a:rPr lang="en-US" sz="1600" dirty="0" smtClean="0"/>
                        <a:t>The relative importance of time-invariant</a:t>
                      </a:r>
                      <a:r>
                        <a:rPr lang="en-US" sz="1600" baseline="0" dirty="0" smtClean="0"/>
                        <a:t> fixed effects to time-varying effects</a:t>
                      </a:r>
                      <a:endParaRPr lang="en-US" sz="1600" dirty="0" smtClean="0"/>
                    </a:p>
                  </a:txBody>
                  <a:tcPr/>
                </a:tc>
              </a:tr>
            </a:tbl>
          </a:graphicData>
        </a:graphic>
      </p:graphicFrame>
    </p:spTree>
    <p:extLst>
      <p:ext uri="{BB962C8B-B14F-4D97-AF65-F5344CB8AC3E}">
        <p14:creationId xmlns:p14="http://schemas.microsoft.com/office/powerpoint/2010/main" val="114278291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39</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15" name="TextBox 14"/>
          <p:cNvSpPr txBox="1"/>
          <p:nvPr/>
        </p:nvSpPr>
        <p:spPr>
          <a:xfrm>
            <a:off x="1497902" y="136361"/>
            <a:ext cx="6066234" cy="461665"/>
          </a:xfrm>
          <a:prstGeom prst="rect">
            <a:avLst/>
          </a:prstGeom>
          <a:noFill/>
        </p:spPr>
        <p:txBody>
          <a:bodyPr wrap="none" rtlCol="0">
            <a:spAutoFit/>
          </a:bodyPr>
          <a:lstStyle/>
          <a:p>
            <a:r>
              <a:rPr lang="en-US" sz="2400" dirty="0" smtClean="0"/>
              <a:t>Exploratory data analysis to address challenges</a:t>
            </a:r>
            <a:endParaRPr lang="en-US" sz="2400" dirty="0"/>
          </a:p>
        </p:txBody>
      </p:sp>
      <p:grpSp>
        <p:nvGrpSpPr>
          <p:cNvPr id="56" name="Group 55"/>
          <p:cNvGrpSpPr/>
          <p:nvPr/>
        </p:nvGrpSpPr>
        <p:grpSpPr>
          <a:xfrm>
            <a:off x="459654" y="1299924"/>
            <a:ext cx="4511583" cy="1351646"/>
            <a:chOff x="319078" y="1494719"/>
            <a:chExt cx="4511583" cy="1351646"/>
          </a:xfrm>
        </p:grpSpPr>
        <p:cxnSp>
          <p:nvCxnSpPr>
            <p:cNvPr id="40" name="Elbow Connector 39"/>
            <p:cNvCxnSpPr/>
            <p:nvPr/>
          </p:nvCxnSpPr>
          <p:spPr>
            <a:xfrm rot="16200000" flipH="1">
              <a:off x="1466453" y="1507575"/>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p:nvPr/>
          </p:nvCxnSpPr>
          <p:spPr>
            <a:xfrm rot="16200000" flipH="1">
              <a:off x="2690811" y="1507576"/>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2" name="Elbow Connector 41"/>
            <p:cNvCxnSpPr/>
            <p:nvPr/>
          </p:nvCxnSpPr>
          <p:spPr>
            <a:xfrm rot="16200000" flipH="1">
              <a:off x="3965875" y="1507578"/>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319078" y="1744915"/>
              <a:ext cx="1142260" cy="369332"/>
            </a:xfrm>
            <a:prstGeom prst="rect">
              <a:avLst/>
            </a:prstGeom>
            <a:noFill/>
          </p:spPr>
          <p:txBody>
            <a:bodyPr wrap="none" rtlCol="0">
              <a:spAutoFit/>
            </a:bodyPr>
            <a:lstStyle/>
            <a:p>
              <a:r>
                <a:rPr lang="en-US" dirty="0" smtClean="0"/>
                <a:t>Plant date</a:t>
              </a:r>
              <a:endParaRPr lang="en-US" dirty="0"/>
            </a:p>
          </p:txBody>
        </p:sp>
        <p:sp>
          <p:nvSpPr>
            <p:cNvPr id="45" name="TextBox 44"/>
            <p:cNvSpPr txBox="1"/>
            <p:nvPr/>
          </p:nvSpPr>
          <p:spPr>
            <a:xfrm>
              <a:off x="1467473" y="2477033"/>
              <a:ext cx="928898" cy="369332"/>
            </a:xfrm>
            <a:prstGeom prst="rect">
              <a:avLst/>
            </a:prstGeom>
            <a:noFill/>
          </p:spPr>
          <p:txBody>
            <a:bodyPr wrap="none" rtlCol="0">
              <a:spAutoFit/>
            </a:bodyPr>
            <a:lstStyle/>
            <a:p>
              <a:pPr algn="ctr"/>
              <a:r>
                <a:rPr lang="en-US" dirty="0" smtClean="0"/>
                <a:t>Driver 1</a:t>
              </a:r>
              <a:endParaRPr lang="en-US" dirty="0"/>
            </a:p>
          </p:txBody>
        </p:sp>
        <p:sp>
          <p:nvSpPr>
            <p:cNvPr id="48" name="TextBox 47"/>
            <p:cNvSpPr txBox="1"/>
            <p:nvPr/>
          </p:nvSpPr>
          <p:spPr>
            <a:xfrm>
              <a:off x="3901763" y="2477033"/>
              <a:ext cx="928898" cy="369332"/>
            </a:xfrm>
            <a:prstGeom prst="rect">
              <a:avLst/>
            </a:prstGeom>
            <a:noFill/>
          </p:spPr>
          <p:txBody>
            <a:bodyPr wrap="none" rtlCol="0">
              <a:spAutoFit/>
            </a:bodyPr>
            <a:lstStyle/>
            <a:p>
              <a:pPr algn="ctr"/>
              <a:r>
                <a:rPr lang="en-US" dirty="0" smtClean="0"/>
                <a:t>Driver 3</a:t>
              </a:r>
              <a:endParaRPr lang="en-US" dirty="0"/>
            </a:p>
          </p:txBody>
        </p:sp>
        <p:sp>
          <p:nvSpPr>
            <p:cNvPr id="50" name="TextBox 49"/>
            <p:cNvSpPr txBox="1"/>
            <p:nvPr/>
          </p:nvSpPr>
          <p:spPr>
            <a:xfrm>
              <a:off x="2648952" y="2477033"/>
              <a:ext cx="928898" cy="369332"/>
            </a:xfrm>
            <a:prstGeom prst="rect">
              <a:avLst/>
            </a:prstGeom>
            <a:noFill/>
          </p:spPr>
          <p:txBody>
            <a:bodyPr wrap="none" rtlCol="0">
              <a:spAutoFit/>
            </a:bodyPr>
            <a:lstStyle/>
            <a:p>
              <a:pPr algn="ctr"/>
              <a:r>
                <a:rPr lang="en-US" dirty="0" smtClean="0"/>
                <a:t>Driver 2</a:t>
              </a:r>
              <a:endParaRPr lang="en-US" dirty="0"/>
            </a:p>
          </p:txBody>
        </p:sp>
        <p:sp>
          <p:nvSpPr>
            <p:cNvPr id="53" name="Freeform 52"/>
            <p:cNvSpPr/>
            <p:nvPr/>
          </p:nvSpPr>
          <p:spPr>
            <a:xfrm>
              <a:off x="1643529" y="1538941"/>
              <a:ext cx="448236" cy="687294"/>
            </a:xfrm>
            <a:custGeom>
              <a:avLst/>
              <a:gdLst>
                <a:gd name="connsiteX0" fmla="*/ 0 w 448236"/>
                <a:gd name="connsiteY0" fmla="*/ 0 h 687294"/>
                <a:gd name="connsiteX1" fmla="*/ 89647 w 448236"/>
                <a:gd name="connsiteY1" fmla="*/ 29883 h 687294"/>
                <a:gd name="connsiteX2" fmla="*/ 224118 w 448236"/>
                <a:gd name="connsiteY2" fmla="*/ 239059 h 687294"/>
                <a:gd name="connsiteX3" fmla="*/ 254000 w 448236"/>
                <a:gd name="connsiteY3" fmla="*/ 328706 h 687294"/>
                <a:gd name="connsiteX4" fmla="*/ 268942 w 448236"/>
                <a:gd name="connsiteY4" fmla="*/ 373530 h 687294"/>
                <a:gd name="connsiteX5" fmla="*/ 283883 w 448236"/>
                <a:gd name="connsiteY5" fmla="*/ 433294 h 687294"/>
                <a:gd name="connsiteX6" fmla="*/ 343647 w 448236"/>
                <a:gd name="connsiteY6" fmla="*/ 522941 h 687294"/>
                <a:gd name="connsiteX7" fmla="*/ 433295 w 448236"/>
                <a:gd name="connsiteY7" fmla="*/ 672353 h 687294"/>
                <a:gd name="connsiteX8" fmla="*/ 448236 w 448236"/>
                <a:gd name="connsiteY8" fmla="*/ 687294 h 68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236" h="687294">
                  <a:moveTo>
                    <a:pt x="0" y="0"/>
                  </a:moveTo>
                  <a:cubicBezTo>
                    <a:pt x="29882" y="9961"/>
                    <a:pt x="66502" y="8518"/>
                    <a:pt x="89647" y="29883"/>
                  </a:cubicBezTo>
                  <a:cubicBezTo>
                    <a:pt x="120001" y="57902"/>
                    <a:pt x="198926" y="176078"/>
                    <a:pt x="224118" y="239059"/>
                  </a:cubicBezTo>
                  <a:cubicBezTo>
                    <a:pt x="235816" y="268305"/>
                    <a:pt x="244039" y="298824"/>
                    <a:pt x="254000" y="328706"/>
                  </a:cubicBezTo>
                  <a:cubicBezTo>
                    <a:pt x="258981" y="343647"/>
                    <a:pt x="265122" y="358251"/>
                    <a:pt x="268942" y="373530"/>
                  </a:cubicBezTo>
                  <a:cubicBezTo>
                    <a:pt x="273922" y="393451"/>
                    <a:pt x="274700" y="414927"/>
                    <a:pt x="283883" y="433294"/>
                  </a:cubicBezTo>
                  <a:cubicBezTo>
                    <a:pt x="299944" y="465416"/>
                    <a:pt x="327586" y="490819"/>
                    <a:pt x="343647" y="522941"/>
                  </a:cubicBezTo>
                  <a:cubicBezTo>
                    <a:pt x="409714" y="655075"/>
                    <a:pt x="371912" y="610971"/>
                    <a:pt x="433295" y="672353"/>
                  </a:cubicBezTo>
                  <a:lnTo>
                    <a:pt x="448236" y="687294"/>
                  </a:ln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Freeform 53"/>
            <p:cNvSpPr/>
            <p:nvPr/>
          </p:nvSpPr>
          <p:spPr>
            <a:xfrm>
              <a:off x="4016130" y="1808914"/>
              <a:ext cx="642470" cy="17079"/>
            </a:xfrm>
            <a:custGeom>
              <a:avLst/>
              <a:gdLst>
                <a:gd name="connsiteX0" fmla="*/ 0 w 642470"/>
                <a:gd name="connsiteY0" fmla="*/ 1106 h 17079"/>
                <a:gd name="connsiteX1" fmla="*/ 373529 w 642470"/>
                <a:gd name="connsiteY1" fmla="*/ 1106 h 17079"/>
                <a:gd name="connsiteX2" fmla="*/ 642470 w 642470"/>
                <a:gd name="connsiteY2" fmla="*/ 1106 h 17079"/>
              </a:gdLst>
              <a:ahLst/>
              <a:cxnLst>
                <a:cxn ang="0">
                  <a:pos x="connsiteX0" y="connsiteY0"/>
                </a:cxn>
                <a:cxn ang="0">
                  <a:pos x="connsiteX1" y="connsiteY1"/>
                </a:cxn>
                <a:cxn ang="0">
                  <a:pos x="connsiteX2" y="connsiteY2"/>
                </a:cxn>
              </a:cxnLst>
              <a:rect l="l" t="t" r="r" b="b"/>
              <a:pathLst>
                <a:path w="642470" h="17079">
                  <a:moveTo>
                    <a:pt x="0" y="1106"/>
                  </a:moveTo>
                  <a:cubicBezTo>
                    <a:pt x="212888" y="31518"/>
                    <a:pt x="19920" y="10928"/>
                    <a:pt x="373529" y="1106"/>
                  </a:cubicBezTo>
                  <a:cubicBezTo>
                    <a:pt x="463141" y="-1383"/>
                    <a:pt x="552823" y="1106"/>
                    <a:pt x="642470" y="1106"/>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5" name="Freeform 54"/>
            <p:cNvSpPr/>
            <p:nvPr/>
          </p:nvSpPr>
          <p:spPr>
            <a:xfrm>
              <a:off x="2768647" y="1703294"/>
              <a:ext cx="763391" cy="318373"/>
            </a:xfrm>
            <a:custGeom>
              <a:avLst/>
              <a:gdLst>
                <a:gd name="connsiteX0" fmla="*/ 0 w 911412"/>
                <a:gd name="connsiteY0" fmla="*/ 59765 h 480181"/>
                <a:gd name="connsiteX1" fmla="*/ 194235 w 911412"/>
                <a:gd name="connsiteY1" fmla="*/ 268941 h 480181"/>
                <a:gd name="connsiteX2" fmla="*/ 268941 w 911412"/>
                <a:gd name="connsiteY2" fmla="*/ 343647 h 480181"/>
                <a:gd name="connsiteX3" fmla="*/ 343647 w 911412"/>
                <a:gd name="connsiteY3" fmla="*/ 403412 h 480181"/>
                <a:gd name="connsiteX4" fmla="*/ 388471 w 911412"/>
                <a:gd name="connsiteY4" fmla="*/ 418353 h 480181"/>
                <a:gd name="connsiteX5" fmla="*/ 612588 w 911412"/>
                <a:gd name="connsiteY5" fmla="*/ 463177 h 480181"/>
                <a:gd name="connsiteX6" fmla="*/ 762000 w 911412"/>
                <a:gd name="connsiteY6" fmla="*/ 418353 h 480181"/>
                <a:gd name="connsiteX7" fmla="*/ 806824 w 911412"/>
                <a:gd name="connsiteY7" fmla="*/ 388471 h 480181"/>
                <a:gd name="connsiteX8" fmla="*/ 836706 w 911412"/>
                <a:gd name="connsiteY8" fmla="*/ 358588 h 480181"/>
                <a:gd name="connsiteX9" fmla="*/ 896471 w 911412"/>
                <a:gd name="connsiteY9" fmla="*/ 239059 h 480181"/>
                <a:gd name="connsiteX10" fmla="*/ 911412 w 911412"/>
                <a:gd name="connsiteY10" fmla="*/ 149412 h 480181"/>
                <a:gd name="connsiteX11" fmla="*/ 896471 w 911412"/>
                <a:gd name="connsiteY11" fmla="*/ 14941 h 480181"/>
                <a:gd name="connsiteX12" fmla="*/ 896471 w 911412"/>
                <a:gd name="connsiteY12" fmla="*/ 0 h 48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412" h="480181">
                  <a:moveTo>
                    <a:pt x="0" y="59765"/>
                  </a:moveTo>
                  <a:cubicBezTo>
                    <a:pt x="121733" y="201787"/>
                    <a:pt x="57179" y="131885"/>
                    <a:pt x="194235" y="268941"/>
                  </a:cubicBezTo>
                  <a:lnTo>
                    <a:pt x="268941" y="343647"/>
                  </a:lnTo>
                  <a:cubicBezTo>
                    <a:pt x="296735" y="371441"/>
                    <a:pt x="305951" y="384564"/>
                    <a:pt x="343647" y="403412"/>
                  </a:cubicBezTo>
                  <a:cubicBezTo>
                    <a:pt x="357734" y="410455"/>
                    <a:pt x="373530" y="413373"/>
                    <a:pt x="388471" y="418353"/>
                  </a:cubicBezTo>
                  <a:cubicBezTo>
                    <a:pt x="515643" y="503135"/>
                    <a:pt x="442424" y="482084"/>
                    <a:pt x="612588" y="463177"/>
                  </a:cubicBezTo>
                  <a:cubicBezTo>
                    <a:pt x="645995" y="454825"/>
                    <a:pt x="740177" y="432901"/>
                    <a:pt x="762000" y="418353"/>
                  </a:cubicBezTo>
                  <a:cubicBezTo>
                    <a:pt x="776941" y="408392"/>
                    <a:pt x="792802" y="399689"/>
                    <a:pt x="806824" y="388471"/>
                  </a:cubicBezTo>
                  <a:cubicBezTo>
                    <a:pt x="817824" y="379671"/>
                    <a:pt x="829458" y="370667"/>
                    <a:pt x="836706" y="358588"/>
                  </a:cubicBezTo>
                  <a:cubicBezTo>
                    <a:pt x="859625" y="320390"/>
                    <a:pt x="896471" y="239059"/>
                    <a:pt x="896471" y="239059"/>
                  </a:cubicBezTo>
                  <a:cubicBezTo>
                    <a:pt x="901451" y="209177"/>
                    <a:pt x="911412" y="179707"/>
                    <a:pt x="911412" y="149412"/>
                  </a:cubicBezTo>
                  <a:cubicBezTo>
                    <a:pt x="911412" y="104313"/>
                    <a:pt x="900959" y="59817"/>
                    <a:pt x="896471" y="14941"/>
                  </a:cubicBezTo>
                  <a:cubicBezTo>
                    <a:pt x="895975" y="9985"/>
                    <a:pt x="896471" y="4980"/>
                    <a:pt x="896471" y="0"/>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58" name="Picture 57" descr="Plant 2015 cell.tiff"/>
          <p:cNvPicPr>
            <a:picLocks noChangeAspect="1"/>
          </p:cNvPicPr>
          <p:nvPr/>
        </p:nvPicPr>
        <p:blipFill rotWithShape="1">
          <a:blip r:embed="rId3">
            <a:extLst>
              <a:ext uri="{28A0092B-C50C-407E-A947-70E740481C1C}">
                <a14:useLocalDpi xmlns:a14="http://schemas.microsoft.com/office/drawing/2010/main" val="0"/>
              </a:ext>
            </a:extLst>
          </a:blip>
          <a:srcRect l="27179" t="25209" r="15461" b="3774"/>
          <a:stretch/>
        </p:blipFill>
        <p:spPr>
          <a:xfrm>
            <a:off x="5451672" y="1344146"/>
            <a:ext cx="3470649" cy="4064900"/>
          </a:xfrm>
          <a:prstGeom prst="rect">
            <a:avLst/>
          </a:prstGeom>
        </p:spPr>
      </p:pic>
      <p:sp>
        <p:nvSpPr>
          <p:cNvPr id="63" name="TextBox 62"/>
          <p:cNvSpPr txBox="1"/>
          <p:nvPr/>
        </p:nvSpPr>
        <p:spPr>
          <a:xfrm>
            <a:off x="368212" y="3461165"/>
            <a:ext cx="4579467" cy="369332"/>
          </a:xfrm>
          <a:prstGeom prst="rect">
            <a:avLst/>
          </a:prstGeom>
          <a:noFill/>
        </p:spPr>
        <p:txBody>
          <a:bodyPr wrap="square" rtlCol="0">
            <a:spAutoFit/>
          </a:bodyPr>
          <a:lstStyle/>
          <a:p>
            <a:pPr marL="285750" indent="-285750">
              <a:buFont typeface="Arial"/>
              <a:buChar char="•"/>
            </a:pPr>
            <a:r>
              <a:rPr lang="en-US" b="1" dirty="0" smtClean="0"/>
              <a:t>Is planting date response linear?</a:t>
            </a:r>
          </a:p>
        </p:txBody>
      </p:sp>
      <p:sp>
        <p:nvSpPr>
          <p:cNvPr id="64" name="TextBox 63"/>
          <p:cNvSpPr txBox="1"/>
          <p:nvPr/>
        </p:nvSpPr>
        <p:spPr>
          <a:xfrm>
            <a:off x="3672615" y="766530"/>
            <a:ext cx="1579917" cy="369332"/>
          </a:xfrm>
          <a:prstGeom prst="rect">
            <a:avLst/>
          </a:prstGeom>
          <a:noFill/>
        </p:spPr>
        <p:txBody>
          <a:bodyPr wrap="none" rtlCol="0">
            <a:spAutoFit/>
          </a:bodyPr>
          <a:lstStyle/>
          <a:p>
            <a:r>
              <a:rPr lang="en-US" dirty="0" smtClean="0"/>
              <a:t>Plot for all soy:</a:t>
            </a:r>
            <a:endParaRPr lang="en-US" dirty="0"/>
          </a:p>
        </p:txBody>
      </p:sp>
    </p:spTree>
    <p:extLst>
      <p:ext uri="{BB962C8B-B14F-4D97-AF65-F5344CB8AC3E}">
        <p14:creationId xmlns:p14="http://schemas.microsoft.com/office/powerpoint/2010/main" val="291768575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0" y="3105835"/>
            <a:ext cx="4572000" cy="646331"/>
          </a:xfrm>
          <a:prstGeom prst="rect">
            <a:avLst/>
          </a:prstGeom>
        </p:spPr>
        <p:txBody>
          <a:bodyPr>
            <a:spAutoFit/>
          </a:bodyPr>
          <a:lstStyle/>
          <a:p>
            <a:r>
              <a:rPr lang="en-US" dirty="0"/>
              <a:t>https://</a:t>
            </a:r>
            <a:r>
              <a:rPr lang="en-US" dirty="0" err="1"/>
              <a:t>blogs.dw.com</a:t>
            </a:r>
            <a:r>
              <a:rPr lang="en-US" dirty="0"/>
              <a:t>/</a:t>
            </a:r>
            <a:r>
              <a:rPr lang="en-US" dirty="0" err="1"/>
              <a:t>globalideas</a:t>
            </a:r>
            <a:r>
              <a:rPr lang="en-US" dirty="0"/>
              <a:t>/tag/hydropower/</a:t>
            </a:r>
          </a:p>
        </p:txBody>
      </p:sp>
      <p:pic>
        <p:nvPicPr>
          <p:cNvPr id="4" name="Picture 3" descr="deforesta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918995" y="2891714"/>
            <a:ext cx="7702849" cy="830997"/>
          </a:xfrm>
          <a:prstGeom prst="rect">
            <a:avLst/>
          </a:prstGeom>
          <a:solidFill>
            <a:schemeClr val="bg1">
              <a:alpha val="62000"/>
            </a:schemeClr>
          </a:solidFill>
        </p:spPr>
        <p:txBody>
          <a:bodyPr wrap="square" rtlCol="0">
            <a:spAutoFit/>
          </a:bodyPr>
          <a:lstStyle/>
          <a:p>
            <a:pPr algn="ctr"/>
            <a:r>
              <a:rPr lang="en-US" sz="2400" dirty="0" smtClean="0"/>
              <a:t>Forests provide climate regulation services for neighboring agriculture, </a:t>
            </a:r>
            <a:r>
              <a:rPr lang="en-US" sz="2400" i="1" dirty="0" smtClean="0"/>
              <a:t>especially </a:t>
            </a:r>
            <a:r>
              <a:rPr lang="en-US" sz="2400" dirty="0" smtClean="0"/>
              <a:t>in the tropics.</a:t>
            </a:r>
            <a:endParaRPr lang="en-US" sz="2400" dirty="0"/>
          </a:p>
        </p:txBody>
      </p:sp>
      <p:sp>
        <p:nvSpPr>
          <p:cNvPr id="6" name="Slide Number Placeholder 5"/>
          <p:cNvSpPr>
            <a:spLocks noGrp="1"/>
          </p:cNvSpPr>
          <p:nvPr>
            <p:ph type="sldNum" sz="quarter" idx="12"/>
          </p:nvPr>
        </p:nvSpPr>
        <p:spPr/>
        <p:txBody>
          <a:bodyPr/>
          <a:lstStyle/>
          <a:p>
            <a:fld id="{B3FE1DD4-46B3-2A45-8695-7DF7878C2BC6}" type="slidenum">
              <a:rPr lang="en-US" smtClean="0"/>
              <a:t>4</a:t>
            </a:fld>
            <a:endParaRPr lang="en-US"/>
          </a:p>
        </p:txBody>
      </p:sp>
    </p:spTree>
    <p:extLst>
      <p:ext uri="{BB962C8B-B14F-4D97-AF65-F5344CB8AC3E}">
        <p14:creationId xmlns:p14="http://schemas.microsoft.com/office/powerpoint/2010/main" val="305290894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40</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15" name="TextBox 14"/>
          <p:cNvSpPr txBox="1"/>
          <p:nvPr/>
        </p:nvSpPr>
        <p:spPr>
          <a:xfrm>
            <a:off x="1497902" y="136361"/>
            <a:ext cx="6066234" cy="461665"/>
          </a:xfrm>
          <a:prstGeom prst="rect">
            <a:avLst/>
          </a:prstGeom>
          <a:noFill/>
        </p:spPr>
        <p:txBody>
          <a:bodyPr wrap="none" rtlCol="0">
            <a:spAutoFit/>
          </a:bodyPr>
          <a:lstStyle/>
          <a:p>
            <a:r>
              <a:rPr lang="en-US" sz="2400" dirty="0" smtClean="0"/>
              <a:t>Exploratory data analysis to address challenges</a:t>
            </a:r>
            <a:endParaRPr lang="en-US" sz="2400" dirty="0"/>
          </a:p>
        </p:txBody>
      </p:sp>
      <p:pic>
        <p:nvPicPr>
          <p:cNvPr id="58" name="Picture 57" descr="Plant 2015 cell.tiff"/>
          <p:cNvPicPr>
            <a:picLocks noChangeAspect="1"/>
          </p:cNvPicPr>
          <p:nvPr/>
        </p:nvPicPr>
        <p:blipFill rotWithShape="1">
          <a:blip r:embed="rId3">
            <a:extLst>
              <a:ext uri="{28A0092B-C50C-407E-A947-70E740481C1C}">
                <a14:useLocalDpi xmlns:a14="http://schemas.microsoft.com/office/drawing/2010/main" val="0"/>
              </a:ext>
            </a:extLst>
          </a:blip>
          <a:srcRect l="27179" t="25209" r="15461" b="3774"/>
          <a:stretch/>
        </p:blipFill>
        <p:spPr>
          <a:xfrm>
            <a:off x="5451672" y="1344146"/>
            <a:ext cx="3470649" cy="4064900"/>
          </a:xfrm>
          <a:prstGeom prst="rect">
            <a:avLst/>
          </a:prstGeom>
        </p:spPr>
      </p:pic>
      <p:sp>
        <p:nvSpPr>
          <p:cNvPr id="39" name="Oval 38"/>
          <p:cNvSpPr/>
          <p:nvPr/>
        </p:nvSpPr>
        <p:spPr>
          <a:xfrm rot="5609282">
            <a:off x="7146678" y="1798434"/>
            <a:ext cx="1762802" cy="795132"/>
          </a:xfrm>
          <a:prstGeom prst="ellipse">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417677" y="4199829"/>
            <a:ext cx="1306911" cy="795132"/>
          </a:xfrm>
          <a:prstGeom prst="ellipse">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6588919" y="2690145"/>
            <a:ext cx="1306911" cy="1454266"/>
          </a:xfrm>
          <a:prstGeom prst="ellipse">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087863" y="1895013"/>
            <a:ext cx="1306911" cy="795132"/>
          </a:xfrm>
          <a:prstGeom prst="ellipse">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368212" y="3461165"/>
            <a:ext cx="4579467" cy="923330"/>
          </a:xfrm>
          <a:prstGeom prst="rect">
            <a:avLst/>
          </a:prstGeom>
          <a:noFill/>
        </p:spPr>
        <p:txBody>
          <a:bodyPr wrap="square" rtlCol="0">
            <a:spAutoFit/>
          </a:bodyPr>
          <a:lstStyle/>
          <a:p>
            <a:pPr marL="285750" indent="-285750">
              <a:buFont typeface="Arial"/>
              <a:buChar char="•"/>
            </a:pPr>
            <a:r>
              <a:rPr lang="en-US" dirty="0" smtClean="0"/>
              <a:t>Is planting date response linear?</a:t>
            </a:r>
          </a:p>
          <a:p>
            <a:pPr marL="285750" indent="-285750">
              <a:buFont typeface="Arial"/>
              <a:buChar char="•"/>
            </a:pPr>
            <a:r>
              <a:rPr lang="en-US" b="1" dirty="0" smtClean="0"/>
              <a:t>At what spatial scales do unobserved effects become uniform?</a:t>
            </a:r>
          </a:p>
        </p:txBody>
      </p:sp>
      <p:sp>
        <p:nvSpPr>
          <p:cNvPr id="64" name="TextBox 63"/>
          <p:cNvSpPr txBox="1"/>
          <p:nvPr/>
        </p:nvSpPr>
        <p:spPr>
          <a:xfrm>
            <a:off x="2747092" y="696863"/>
            <a:ext cx="3649857" cy="369332"/>
          </a:xfrm>
          <a:prstGeom prst="rect">
            <a:avLst/>
          </a:prstGeom>
          <a:noFill/>
        </p:spPr>
        <p:txBody>
          <a:bodyPr wrap="none" rtlCol="0">
            <a:spAutoFit/>
          </a:bodyPr>
          <a:lstStyle/>
          <a:p>
            <a:r>
              <a:rPr lang="en-US" dirty="0" smtClean="0"/>
              <a:t>Compare plots for individual regions:</a:t>
            </a:r>
            <a:endParaRPr lang="en-US" dirty="0"/>
          </a:p>
        </p:txBody>
      </p:sp>
      <p:grpSp>
        <p:nvGrpSpPr>
          <p:cNvPr id="32" name="Group 31"/>
          <p:cNvGrpSpPr/>
          <p:nvPr/>
        </p:nvGrpSpPr>
        <p:grpSpPr>
          <a:xfrm>
            <a:off x="459654" y="1299924"/>
            <a:ext cx="4511583" cy="1351646"/>
            <a:chOff x="319078" y="1494719"/>
            <a:chExt cx="4511583" cy="1351646"/>
          </a:xfrm>
        </p:grpSpPr>
        <p:cxnSp>
          <p:nvCxnSpPr>
            <p:cNvPr id="33" name="Elbow Connector 32"/>
            <p:cNvCxnSpPr/>
            <p:nvPr/>
          </p:nvCxnSpPr>
          <p:spPr>
            <a:xfrm rot="16200000" flipH="1">
              <a:off x="1466453" y="1507575"/>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a:xfrm rot="16200000" flipH="1">
              <a:off x="2690811" y="1507576"/>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p:cNvCxnSpPr/>
            <p:nvPr/>
          </p:nvCxnSpPr>
          <p:spPr>
            <a:xfrm rot="16200000" flipH="1">
              <a:off x="3965875" y="1507578"/>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19078" y="1744915"/>
              <a:ext cx="1142260" cy="369332"/>
            </a:xfrm>
            <a:prstGeom prst="rect">
              <a:avLst/>
            </a:prstGeom>
            <a:noFill/>
          </p:spPr>
          <p:txBody>
            <a:bodyPr wrap="none" rtlCol="0">
              <a:spAutoFit/>
            </a:bodyPr>
            <a:lstStyle/>
            <a:p>
              <a:r>
                <a:rPr lang="en-US" dirty="0" smtClean="0"/>
                <a:t>Plant date</a:t>
              </a:r>
              <a:endParaRPr lang="en-US" dirty="0"/>
            </a:p>
          </p:txBody>
        </p:sp>
        <p:sp>
          <p:nvSpPr>
            <p:cNvPr id="38" name="TextBox 37"/>
            <p:cNvSpPr txBox="1"/>
            <p:nvPr/>
          </p:nvSpPr>
          <p:spPr>
            <a:xfrm>
              <a:off x="1467473" y="2477033"/>
              <a:ext cx="928898" cy="369332"/>
            </a:xfrm>
            <a:prstGeom prst="rect">
              <a:avLst/>
            </a:prstGeom>
            <a:noFill/>
          </p:spPr>
          <p:txBody>
            <a:bodyPr wrap="none" rtlCol="0">
              <a:spAutoFit/>
            </a:bodyPr>
            <a:lstStyle/>
            <a:p>
              <a:pPr algn="ctr"/>
              <a:r>
                <a:rPr lang="en-US" dirty="0" smtClean="0"/>
                <a:t>Driver 1</a:t>
              </a:r>
              <a:endParaRPr lang="en-US" dirty="0"/>
            </a:p>
          </p:txBody>
        </p:sp>
        <p:sp>
          <p:nvSpPr>
            <p:cNvPr id="43" name="TextBox 42"/>
            <p:cNvSpPr txBox="1"/>
            <p:nvPr/>
          </p:nvSpPr>
          <p:spPr>
            <a:xfrm>
              <a:off x="3901763" y="2477033"/>
              <a:ext cx="928898" cy="369332"/>
            </a:xfrm>
            <a:prstGeom prst="rect">
              <a:avLst/>
            </a:prstGeom>
            <a:noFill/>
          </p:spPr>
          <p:txBody>
            <a:bodyPr wrap="none" rtlCol="0">
              <a:spAutoFit/>
            </a:bodyPr>
            <a:lstStyle/>
            <a:p>
              <a:pPr algn="ctr"/>
              <a:r>
                <a:rPr lang="en-US" dirty="0" smtClean="0"/>
                <a:t>Driver 3</a:t>
              </a:r>
              <a:endParaRPr lang="en-US" dirty="0"/>
            </a:p>
          </p:txBody>
        </p:sp>
        <p:sp>
          <p:nvSpPr>
            <p:cNvPr id="46" name="TextBox 45"/>
            <p:cNvSpPr txBox="1"/>
            <p:nvPr/>
          </p:nvSpPr>
          <p:spPr>
            <a:xfrm>
              <a:off x="2648952" y="2477033"/>
              <a:ext cx="928898" cy="369332"/>
            </a:xfrm>
            <a:prstGeom prst="rect">
              <a:avLst/>
            </a:prstGeom>
            <a:noFill/>
          </p:spPr>
          <p:txBody>
            <a:bodyPr wrap="none" rtlCol="0">
              <a:spAutoFit/>
            </a:bodyPr>
            <a:lstStyle/>
            <a:p>
              <a:pPr algn="ctr"/>
              <a:r>
                <a:rPr lang="en-US" dirty="0" smtClean="0"/>
                <a:t>Driver 2</a:t>
              </a:r>
              <a:endParaRPr lang="en-US" dirty="0"/>
            </a:p>
          </p:txBody>
        </p:sp>
        <p:sp>
          <p:nvSpPr>
            <p:cNvPr id="47" name="Freeform 46"/>
            <p:cNvSpPr/>
            <p:nvPr/>
          </p:nvSpPr>
          <p:spPr>
            <a:xfrm>
              <a:off x="1643529" y="1538941"/>
              <a:ext cx="448236" cy="687294"/>
            </a:xfrm>
            <a:custGeom>
              <a:avLst/>
              <a:gdLst>
                <a:gd name="connsiteX0" fmla="*/ 0 w 448236"/>
                <a:gd name="connsiteY0" fmla="*/ 0 h 687294"/>
                <a:gd name="connsiteX1" fmla="*/ 89647 w 448236"/>
                <a:gd name="connsiteY1" fmla="*/ 29883 h 687294"/>
                <a:gd name="connsiteX2" fmla="*/ 224118 w 448236"/>
                <a:gd name="connsiteY2" fmla="*/ 239059 h 687294"/>
                <a:gd name="connsiteX3" fmla="*/ 254000 w 448236"/>
                <a:gd name="connsiteY3" fmla="*/ 328706 h 687294"/>
                <a:gd name="connsiteX4" fmla="*/ 268942 w 448236"/>
                <a:gd name="connsiteY4" fmla="*/ 373530 h 687294"/>
                <a:gd name="connsiteX5" fmla="*/ 283883 w 448236"/>
                <a:gd name="connsiteY5" fmla="*/ 433294 h 687294"/>
                <a:gd name="connsiteX6" fmla="*/ 343647 w 448236"/>
                <a:gd name="connsiteY6" fmla="*/ 522941 h 687294"/>
                <a:gd name="connsiteX7" fmla="*/ 433295 w 448236"/>
                <a:gd name="connsiteY7" fmla="*/ 672353 h 687294"/>
                <a:gd name="connsiteX8" fmla="*/ 448236 w 448236"/>
                <a:gd name="connsiteY8" fmla="*/ 687294 h 68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236" h="687294">
                  <a:moveTo>
                    <a:pt x="0" y="0"/>
                  </a:moveTo>
                  <a:cubicBezTo>
                    <a:pt x="29882" y="9961"/>
                    <a:pt x="66502" y="8518"/>
                    <a:pt x="89647" y="29883"/>
                  </a:cubicBezTo>
                  <a:cubicBezTo>
                    <a:pt x="120001" y="57902"/>
                    <a:pt x="198926" y="176078"/>
                    <a:pt x="224118" y="239059"/>
                  </a:cubicBezTo>
                  <a:cubicBezTo>
                    <a:pt x="235816" y="268305"/>
                    <a:pt x="244039" y="298824"/>
                    <a:pt x="254000" y="328706"/>
                  </a:cubicBezTo>
                  <a:cubicBezTo>
                    <a:pt x="258981" y="343647"/>
                    <a:pt x="265122" y="358251"/>
                    <a:pt x="268942" y="373530"/>
                  </a:cubicBezTo>
                  <a:cubicBezTo>
                    <a:pt x="273922" y="393451"/>
                    <a:pt x="274700" y="414927"/>
                    <a:pt x="283883" y="433294"/>
                  </a:cubicBezTo>
                  <a:cubicBezTo>
                    <a:pt x="299944" y="465416"/>
                    <a:pt x="327586" y="490819"/>
                    <a:pt x="343647" y="522941"/>
                  </a:cubicBezTo>
                  <a:cubicBezTo>
                    <a:pt x="409714" y="655075"/>
                    <a:pt x="371912" y="610971"/>
                    <a:pt x="433295" y="672353"/>
                  </a:cubicBezTo>
                  <a:lnTo>
                    <a:pt x="448236" y="687294"/>
                  </a:ln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4016130" y="1808914"/>
              <a:ext cx="642470" cy="17079"/>
            </a:xfrm>
            <a:custGeom>
              <a:avLst/>
              <a:gdLst>
                <a:gd name="connsiteX0" fmla="*/ 0 w 642470"/>
                <a:gd name="connsiteY0" fmla="*/ 1106 h 17079"/>
                <a:gd name="connsiteX1" fmla="*/ 373529 w 642470"/>
                <a:gd name="connsiteY1" fmla="*/ 1106 h 17079"/>
                <a:gd name="connsiteX2" fmla="*/ 642470 w 642470"/>
                <a:gd name="connsiteY2" fmla="*/ 1106 h 17079"/>
              </a:gdLst>
              <a:ahLst/>
              <a:cxnLst>
                <a:cxn ang="0">
                  <a:pos x="connsiteX0" y="connsiteY0"/>
                </a:cxn>
                <a:cxn ang="0">
                  <a:pos x="connsiteX1" y="connsiteY1"/>
                </a:cxn>
                <a:cxn ang="0">
                  <a:pos x="connsiteX2" y="connsiteY2"/>
                </a:cxn>
              </a:cxnLst>
              <a:rect l="l" t="t" r="r" b="b"/>
              <a:pathLst>
                <a:path w="642470" h="17079">
                  <a:moveTo>
                    <a:pt x="0" y="1106"/>
                  </a:moveTo>
                  <a:cubicBezTo>
                    <a:pt x="212888" y="31518"/>
                    <a:pt x="19920" y="10928"/>
                    <a:pt x="373529" y="1106"/>
                  </a:cubicBezTo>
                  <a:cubicBezTo>
                    <a:pt x="463141" y="-1383"/>
                    <a:pt x="552823" y="1106"/>
                    <a:pt x="642470" y="1106"/>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a:off x="2768647" y="1703294"/>
              <a:ext cx="763391" cy="318373"/>
            </a:xfrm>
            <a:custGeom>
              <a:avLst/>
              <a:gdLst>
                <a:gd name="connsiteX0" fmla="*/ 0 w 911412"/>
                <a:gd name="connsiteY0" fmla="*/ 59765 h 480181"/>
                <a:gd name="connsiteX1" fmla="*/ 194235 w 911412"/>
                <a:gd name="connsiteY1" fmla="*/ 268941 h 480181"/>
                <a:gd name="connsiteX2" fmla="*/ 268941 w 911412"/>
                <a:gd name="connsiteY2" fmla="*/ 343647 h 480181"/>
                <a:gd name="connsiteX3" fmla="*/ 343647 w 911412"/>
                <a:gd name="connsiteY3" fmla="*/ 403412 h 480181"/>
                <a:gd name="connsiteX4" fmla="*/ 388471 w 911412"/>
                <a:gd name="connsiteY4" fmla="*/ 418353 h 480181"/>
                <a:gd name="connsiteX5" fmla="*/ 612588 w 911412"/>
                <a:gd name="connsiteY5" fmla="*/ 463177 h 480181"/>
                <a:gd name="connsiteX6" fmla="*/ 762000 w 911412"/>
                <a:gd name="connsiteY6" fmla="*/ 418353 h 480181"/>
                <a:gd name="connsiteX7" fmla="*/ 806824 w 911412"/>
                <a:gd name="connsiteY7" fmla="*/ 388471 h 480181"/>
                <a:gd name="connsiteX8" fmla="*/ 836706 w 911412"/>
                <a:gd name="connsiteY8" fmla="*/ 358588 h 480181"/>
                <a:gd name="connsiteX9" fmla="*/ 896471 w 911412"/>
                <a:gd name="connsiteY9" fmla="*/ 239059 h 480181"/>
                <a:gd name="connsiteX10" fmla="*/ 911412 w 911412"/>
                <a:gd name="connsiteY10" fmla="*/ 149412 h 480181"/>
                <a:gd name="connsiteX11" fmla="*/ 896471 w 911412"/>
                <a:gd name="connsiteY11" fmla="*/ 14941 h 480181"/>
                <a:gd name="connsiteX12" fmla="*/ 896471 w 911412"/>
                <a:gd name="connsiteY12" fmla="*/ 0 h 48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412" h="480181">
                  <a:moveTo>
                    <a:pt x="0" y="59765"/>
                  </a:moveTo>
                  <a:cubicBezTo>
                    <a:pt x="121733" y="201787"/>
                    <a:pt x="57179" y="131885"/>
                    <a:pt x="194235" y="268941"/>
                  </a:cubicBezTo>
                  <a:lnTo>
                    <a:pt x="268941" y="343647"/>
                  </a:lnTo>
                  <a:cubicBezTo>
                    <a:pt x="296735" y="371441"/>
                    <a:pt x="305951" y="384564"/>
                    <a:pt x="343647" y="403412"/>
                  </a:cubicBezTo>
                  <a:cubicBezTo>
                    <a:pt x="357734" y="410455"/>
                    <a:pt x="373530" y="413373"/>
                    <a:pt x="388471" y="418353"/>
                  </a:cubicBezTo>
                  <a:cubicBezTo>
                    <a:pt x="515643" y="503135"/>
                    <a:pt x="442424" y="482084"/>
                    <a:pt x="612588" y="463177"/>
                  </a:cubicBezTo>
                  <a:cubicBezTo>
                    <a:pt x="645995" y="454825"/>
                    <a:pt x="740177" y="432901"/>
                    <a:pt x="762000" y="418353"/>
                  </a:cubicBezTo>
                  <a:cubicBezTo>
                    <a:pt x="776941" y="408392"/>
                    <a:pt x="792802" y="399689"/>
                    <a:pt x="806824" y="388471"/>
                  </a:cubicBezTo>
                  <a:cubicBezTo>
                    <a:pt x="817824" y="379671"/>
                    <a:pt x="829458" y="370667"/>
                    <a:pt x="836706" y="358588"/>
                  </a:cubicBezTo>
                  <a:cubicBezTo>
                    <a:pt x="859625" y="320390"/>
                    <a:pt x="896471" y="239059"/>
                    <a:pt x="896471" y="239059"/>
                  </a:cubicBezTo>
                  <a:cubicBezTo>
                    <a:pt x="901451" y="209177"/>
                    <a:pt x="911412" y="179707"/>
                    <a:pt x="911412" y="149412"/>
                  </a:cubicBezTo>
                  <a:cubicBezTo>
                    <a:pt x="911412" y="104313"/>
                    <a:pt x="900959" y="59817"/>
                    <a:pt x="896471" y="14941"/>
                  </a:cubicBezTo>
                  <a:cubicBezTo>
                    <a:pt x="895975" y="9985"/>
                    <a:pt x="896471" y="4980"/>
                    <a:pt x="896471" y="0"/>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63376390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41</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15" name="TextBox 14"/>
          <p:cNvSpPr txBox="1"/>
          <p:nvPr/>
        </p:nvSpPr>
        <p:spPr>
          <a:xfrm>
            <a:off x="1497902" y="136361"/>
            <a:ext cx="6066234" cy="461665"/>
          </a:xfrm>
          <a:prstGeom prst="rect">
            <a:avLst/>
          </a:prstGeom>
          <a:noFill/>
        </p:spPr>
        <p:txBody>
          <a:bodyPr wrap="none" rtlCol="0">
            <a:spAutoFit/>
          </a:bodyPr>
          <a:lstStyle/>
          <a:p>
            <a:r>
              <a:rPr lang="en-US" sz="2400" dirty="0" smtClean="0"/>
              <a:t>Exploratory data analysis to address challenges</a:t>
            </a:r>
            <a:endParaRPr lang="en-US" sz="2400" dirty="0"/>
          </a:p>
        </p:txBody>
      </p:sp>
      <p:sp>
        <p:nvSpPr>
          <p:cNvPr id="63" name="TextBox 62"/>
          <p:cNvSpPr txBox="1"/>
          <p:nvPr/>
        </p:nvSpPr>
        <p:spPr>
          <a:xfrm>
            <a:off x="368212" y="3461165"/>
            <a:ext cx="4579467" cy="1200329"/>
          </a:xfrm>
          <a:prstGeom prst="rect">
            <a:avLst/>
          </a:prstGeom>
          <a:noFill/>
        </p:spPr>
        <p:txBody>
          <a:bodyPr wrap="square" rtlCol="0">
            <a:spAutoFit/>
          </a:bodyPr>
          <a:lstStyle/>
          <a:p>
            <a:pPr marL="285750" indent="-285750">
              <a:buFont typeface="Arial"/>
              <a:buChar char="•"/>
            </a:pPr>
            <a:r>
              <a:rPr lang="en-US" dirty="0" smtClean="0"/>
              <a:t>Is planting date response linear?</a:t>
            </a:r>
          </a:p>
          <a:p>
            <a:pPr marL="285750" indent="-285750">
              <a:buFont typeface="Arial"/>
              <a:buChar char="•"/>
            </a:pPr>
            <a:r>
              <a:rPr lang="en-US" dirty="0" smtClean="0"/>
              <a:t>At what spatial scales do unobserved effects become uniform?</a:t>
            </a:r>
          </a:p>
          <a:p>
            <a:pPr marL="285750" indent="-285750">
              <a:buFont typeface="Arial"/>
              <a:buChar char="•"/>
            </a:pPr>
            <a:r>
              <a:rPr lang="en-US" b="1" dirty="0" smtClean="0"/>
              <a:t>Does irrigation make a difference?</a:t>
            </a:r>
          </a:p>
        </p:txBody>
      </p:sp>
      <p:sp>
        <p:nvSpPr>
          <p:cNvPr id="64" name="TextBox 63"/>
          <p:cNvSpPr txBox="1"/>
          <p:nvPr/>
        </p:nvSpPr>
        <p:spPr>
          <a:xfrm>
            <a:off x="2433145" y="863230"/>
            <a:ext cx="4324434" cy="369332"/>
          </a:xfrm>
          <a:prstGeom prst="rect">
            <a:avLst/>
          </a:prstGeom>
          <a:noFill/>
        </p:spPr>
        <p:txBody>
          <a:bodyPr wrap="none" rtlCol="0">
            <a:spAutoFit/>
          </a:bodyPr>
          <a:lstStyle/>
          <a:p>
            <a:r>
              <a:rPr lang="en-US" dirty="0" smtClean="0"/>
              <a:t>Compare plots for irrigated vs. not irrigated:</a:t>
            </a:r>
            <a:endParaRPr lang="en-US" dirty="0"/>
          </a:p>
        </p:txBody>
      </p:sp>
      <p:pic>
        <p:nvPicPr>
          <p:cNvPr id="32" name="Picture 31" descr="irrigation map.tiff"/>
          <p:cNvPicPr>
            <a:picLocks noChangeAspect="1"/>
          </p:cNvPicPr>
          <p:nvPr/>
        </p:nvPicPr>
        <p:blipFill rotWithShape="1">
          <a:blip r:embed="rId3">
            <a:extLst>
              <a:ext uri="{28A0092B-C50C-407E-A947-70E740481C1C}">
                <a14:useLocalDpi xmlns:a14="http://schemas.microsoft.com/office/drawing/2010/main" val="0"/>
              </a:ext>
            </a:extLst>
          </a:blip>
          <a:srcRect l="38048" t="23476" b="7546"/>
          <a:stretch/>
        </p:blipFill>
        <p:spPr>
          <a:xfrm>
            <a:off x="5564847" y="1344146"/>
            <a:ext cx="3208617" cy="3448930"/>
          </a:xfrm>
          <a:prstGeom prst="rect">
            <a:avLst/>
          </a:prstGeom>
        </p:spPr>
      </p:pic>
      <p:sp>
        <p:nvSpPr>
          <p:cNvPr id="3" name="Oval 2"/>
          <p:cNvSpPr/>
          <p:nvPr/>
        </p:nvSpPr>
        <p:spPr>
          <a:xfrm>
            <a:off x="6378222" y="5150183"/>
            <a:ext cx="174978" cy="141111"/>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632222" y="4992518"/>
            <a:ext cx="1452892" cy="369332"/>
          </a:xfrm>
          <a:prstGeom prst="rect">
            <a:avLst/>
          </a:prstGeom>
          <a:noFill/>
        </p:spPr>
        <p:txBody>
          <a:bodyPr wrap="none" rtlCol="0">
            <a:spAutoFit/>
          </a:bodyPr>
          <a:lstStyle/>
          <a:p>
            <a:r>
              <a:rPr lang="en-US" dirty="0" smtClean="0"/>
              <a:t>Irrigated field</a:t>
            </a:r>
            <a:endParaRPr lang="en-US" dirty="0"/>
          </a:p>
        </p:txBody>
      </p:sp>
      <p:grpSp>
        <p:nvGrpSpPr>
          <p:cNvPr id="35" name="Group 34"/>
          <p:cNvGrpSpPr/>
          <p:nvPr/>
        </p:nvGrpSpPr>
        <p:grpSpPr>
          <a:xfrm>
            <a:off x="459654" y="1299924"/>
            <a:ext cx="4511583" cy="1351646"/>
            <a:chOff x="319078" y="1494719"/>
            <a:chExt cx="4511583" cy="1351646"/>
          </a:xfrm>
        </p:grpSpPr>
        <p:cxnSp>
          <p:nvCxnSpPr>
            <p:cNvPr id="36" name="Elbow Connector 35"/>
            <p:cNvCxnSpPr/>
            <p:nvPr/>
          </p:nvCxnSpPr>
          <p:spPr>
            <a:xfrm rot="16200000" flipH="1">
              <a:off x="1466453" y="1507575"/>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a:xfrm rot="16200000" flipH="1">
              <a:off x="2690811" y="1507576"/>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Elbow Connector 42"/>
            <p:cNvCxnSpPr/>
            <p:nvPr/>
          </p:nvCxnSpPr>
          <p:spPr>
            <a:xfrm rot="16200000" flipH="1">
              <a:off x="3965875" y="1507578"/>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319078" y="1744915"/>
              <a:ext cx="1142260" cy="369332"/>
            </a:xfrm>
            <a:prstGeom prst="rect">
              <a:avLst/>
            </a:prstGeom>
            <a:noFill/>
          </p:spPr>
          <p:txBody>
            <a:bodyPr wrap="none" rtlCol="0">
              <a:spAutoFit/>
            </a:bodyPr>
            <a:lstStyle/>
            <a:p>
              <a:r>
                <a:rPr lang="en-US" dirty="0" smtClean="0"/>
                <a:t>Plant date</a:t>
              </a:r>
              <a:endParaRPr lang="en-US" dirty="0"/>
            </a:p>
          </p:txBody>
        </p:sp>
        <p:sp>
          <p:nvSpPr>
            <p:cNvPr id="47" name="TextBox 46"/>
            <p:cNvSpPr txBox="1"/>
            <p:nvPr/>
          </p:nvSpPr>
          <p:spPr>
            <a:xfrm>
              <a:off x="1467473" y="2477033"/>
              <a:ext cx="928898" cy="369332"/>
            </a:xfrm>
            <a:prstGeom prst="rect">
              <a:avLst/>
            </a:prstGeom>
            <a:noFill/>
          </p:spPr>
          <p:txBody>
            <a:bodyPr wrap="none" rtlCol="0">
              <a:spAutoFit/>
            </a:bodyPr>
            <a:lstStyle/>
            <a:p>
              <a:pPr algn="ctr"/>
              <a:r>
                <a:rPr lang="en-US" dirty="0" smtClean="0"/>
                <a:t>Driver 1</a:t>
              </a:r>
              <a:endParaRPr lang="en-US" dirty="0"/>
            </a:p>
          </p:txBody>
        </p:sp>
        <p:sp>
          <p:nvSpPr>
            <p:cNvPr id="49" name="TextBox 48"/>
            <p:cNvSpPr txBox="1"/>
            <p:nvPr/>
          </p:nvSpPr>
          <p:spPr>
            <a:xfrm>
              <a:off x="3901763" y="2477033"/>
              <a:ext cx="928898" cy="369332"/>
            </a:xfrm>
            <a:prstGeom prst="rect">
              <a:avLst/>
            </a:prstGeom>
            <a:noFill/>
          </p:spPr>
          <p:txBody>
            <a:bodyPr wrap="none" rtlCol="0">
              <a:spAutoFit/>
            </a:bodyPr>
            <a:lstStyle/>
            <a:p>
              <a:pPr algn="ctr"/>
              <a:r>
                <a:rPr lang="en-US" dirty="0" smtClean="0"/>
                <a:t>Driver 3</a:t>
              </a:r>
              <a:endParaRPr lang="en-US" dirty="0"/>
            </a:p>
          </p:txBody>
        </p:sp>
        <p:sp>
          <p:nvSpPr>
            <p:cNvPr id="57" name="TextBox 56"/>
            <p:cNvSpPr txBox="1"/>
            <p:nvPr/>
          </p:nvSpPr>
          <p:spPr>
            <a:xfrm>
              <a:off x="2648952" y="2477033"/>
              <a:ext cx="928898" cy="369332"/>
            </a:xfrm>
            <a:prstGeom prst="rect">
              <a:avLst/>
            </a:prstGeom>
            <a:noFill/>
          </p:spPr>
          <p:txBody>
            <a:bodyPr wrap="none" rtlCol="0">
              <a:spAutoFit/>
            </a:bodyPr>
            <a:lstStyle/>
            <a:p>
              <a:pPr algn="ctr"/>
              <a:r>
                <a:rPr lang="en-US" dirty="0" smtClean="0"/>
                <a:t>Driver 2</a:t>
              </a:r>
              <a:endParaRPr lang="en-US" dirty="0"/>
            </a:p>
          </p:txBody>
        </p:sp>
        <p:sp>
          <p:nvSpPr>
            <p:cNvPr id="62" name="Freeform 61"/>
            <p:cNvSpPr/>
            <p:nvPr/>
          </p:nvSpPr>
          <p:spPr>
            <a:xfrm>
              <a:off x="1643529" y="1538941"/>
              <a:ext cx="448236" cy="687294"/>
            </a:xfrm>
            <a:custGeom>
              <a:avLst/>
              <a:gdLst>
                <a:gd name="connsiteX0" fmla="*/ 0 w 448236"/>
                <a:gd name="connsiteY0" fmla="*/ 0 h 687294"/>
                <a:gd name="connsiteX1" fmla="*/ 89647 w 448236"/>
                <a:gd name="connsiteY1" fmla="*/ 29883 h 687294"/>
                <a:gd name="connsiteX2" fmla="*/ 224118 w 448236"/>
                <a:gd name="connsiteY2" fmla="*/ 239059 h 687294"/>
                <a:gd name="connsiteX3" fmla="*/ 254000 w 448236"/>
                <a:gd name="connsiteY3" fmla="*/ 328706 h 687294"/>
                <a:gd name="connsiteX4" fmla="*/ 268942 w 448236"/>
                <a:gd name="connsiteY4" fmla="*/ 373530 h 687294"/>
                <a:gd name="connsiteX5" fmla="*/ 283883 w 448236"/>
                <a:gd name="connsiteY5" fmla="*/ 433294 h 687294"/>
                <a:gd name="connsiteX6" fmla="*/ 343647 w 448236"/>
                <a:gd name="connsiteY6" fmla="*/ 522941 h 687294"/>
                <a:gd name="connsiteX7" fmla="*/ 433295 w 448236"/>
                <a:gd name="connsiteY7" fmla="*/ 672353 h 687294"/>
                <a:gd name="connsiteX8" fmla="*/ 448236 w 448236"/>
                <a:gd name="connsiteY8" fmla="*/ 687294 h 68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236" h="687294">
                  <a:moveTo>
                    <a:pt x="0" y="0"/>
                  </a:moveTo>
                  <a:cubicBezTo>
                    <a:pt x="29882" y="9961"/>
                    <a:pt x="66502" y="8518"/>
                    <a:pt x="89647" y="29883"/>
                  </a:cubicBezTo>
                  <a:cubicBezTo>
                    <a:pt x="120001" y="57902"/>
                    <a:pt x="198926" y="176078"/>
                    <a:pt x="224118" y="239059"/>
                  </a:cubicBezTo>
                  <a:cubicBezTo>
                    <a:pt x="235816" y="268305"/>
                    <a:pt x="244039" y="298824"/>
                    <a:pt x="254000" y="328706"/>
                  </a:cubicBezTo>
                  <a:cubicBezTo>
                    <a:pt x="258981" y="343647"/>
                    <a:pt x="265122" y="358251"/>
                    <a:pt x="268942" y="373530"/>
                  </a:cubicBezTo>
                  <a:cubicBezTo>
                    <a:pt x="273922" y="393451"/>
                    <a:pt x="274700" y="414927"/>
                    <a:pt x="283883" y="433294"/>
                  </a:cubicBezTo>
                  <a:cubicBezTo>
                    <a:pt x="299944" y="465416"/>
                    <a:pt x="327586" y="490819"/>
                    <a:pt x="343647" y="522941"/>
                  </a:cubicBezTo>
                  <a:cubicBezTo>
                    <a:pt x="409714" y="655075"/>
                    <a:pt x="371912" y="610971"/>
                    <a:pt x="433295" y="672353"/>
                  </a:cubicBezTo>
                  <a:lnTo>
                    <a:pt x="448236" y="687294"/>
                  </a:ln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5" name="Freeform 64"/>
            <p:cNvSpPr/>
            <p:nvPr/>
          </p:nvSpPr>
          <p:spPr>
            <a:xfrm>
              <a:off x="4016130" y="1808914"/>
              <a:ext cx="642470" cy="17079"/>
            </a:xfrm>
            <a:custGeom>
              <a:avLst/>
              <a:gdLst>
                <a:gd name="connsiteX0" fmla="*/ 0 w 642470"/>
                <a:gd name="connsiteY0" fmla="*/ 1106 h 17079"/>
                <a:gd name="connsiteX1" fmla="*/ 373529 w 642470"/>
                <a:gd name="connsiteY1" fmla="*/ 1106 h 17079"/>
                <a:gd name="connsiteX2" fmla="*/ 642470 w 642470"/>
                <a:gd name="connsiteY2" fmla="*/ 1106 h 17079"/>
              </a:gdLst>
              <a:ahLst/>
              <a:cxnLst>
                <a:cxn ang="0">
                  <a:pos x="connsiteX0" y="connsiteY0"/>
                </a:cxn>
                <a:cxn ang="0">
                  <a:pos x="connsiteX1" y="connsiteY1"/>
                </a:cxn>
                <a:cxn ang="0">
                  <a:pos x="connsiteX2" y="connsiteY2"/>
                </a:cxn>
              </a:cxnLst>
              <a:rect l="l" t="t" r="r" b="b"/>
              <a:pathLst>
                <a:path w="642470" h="17079">
                  <a:moveTo>
                    <a:pt x="0" y="1106"/>
                  </a:moveTo>
                  <a:cubicBezTo>
                    <a:pt x="212888" y="31518"/>
                    <a:pt x="19920" y="10928"/>
                    <a:pt x="373529" y="1106"/>
                  </a:cubicBezTo>
                  <a:cubicBezTo>
                    <a:pt x="463141" y="-1383"/>
                    <a:pt x="552823" y="1106"/>
                    <a:pt x="642470" y="1106"/>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6" name="Freeform 65"/>
            <p:cNvSpPr/>
            <p:nvPr/>
          </p:nvSpPr>
          <p:spPr>
            <a:xfrm>
              <a:off x="2768647" y="1703294"/>
              <a:ext cx="763391" cy="318373"/>
            </a:xfrm>
            <a:custGeom>
              <a:avLst/>
              <a:gdLst>
                <a:gd name="connsiteX0" fmla="*/ 0 w 911412"/>
                <a:gd name="connsiteY0" fmla="*/ 59765 h 480181"/>
                <a:gd name="connsiteX1" fmla="*/ 194235 w 911412"/>
                <a:gd name="connsiteY1" fmla="*/ 268941 h 480181"/>
                <a:gd name="connsiteX2" fmla="*/ 268941 w 911412"/>
                <a:gd name="connsiteY2" fmla="*/ 343647 h 480181"/>
                <a:gd name="connsiteX3" fmla="*/ 343647 w 911412"/>
                <a:gd name="connsiteY3" fmla="*/ 403412 h 480181"/>
                <a:gd name="connsiteX4" fmla="*/ 388471 w 911412"/>
                <a:gd name="connsiteY4" fmla="*/ 418353 h 480181"/>
                <a:gd name="connsiteX5" fmla="*/ 612588 w 911412"/>
                <a:gd name="connsiteY5" fmla="*/ 463177 h 480181"/>
                <a:gd name="connsiteX6" fmla="*/ 762000 w 911412"/>
                <a:gd name="connsiteY6" fmla="*/ 418353 h 480181"/>
                <a:gd name="connsiteX7" fmla="*/ 806824 w 911412"/>
                <a:gd name="connsiteY7" fmla="*/ 388471 h 480181"/>
                <a:gd name="connsiteX8" fmla="*/ 836706 w 911412"/>
                <a:gd name="connsiteY8" fmla="*/ 358588 h 480181"/>
                <a:gd name="connsiteX9" fmla="*/ 896471 w 911412"/>
                <a:gd name="connsiteY9" fmla="*/ 239059 h 480181"/>
                <a:gd name="connsiteX10" fmla="*/ 911412 w 911412"/>
                <a:gd name="connsiteY10" fmla="*/ 149412 h 480181"/>
                <a:gd name="connsiteX11" fmla="*/ 896471 w 911412"/>
                <a:gd name="connsiteY11" fmla="*/ 14941 h 480181"/>
                <a:gd name="connsiteX12" fmla="*/ 896471 w 911412"/>
                <a:gd name="connsiteY12" fmla="*/ 0 h 48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412" h="480181">
                  <a:moveTo>
                    <a:pt x="0" y="59765"/>
                  </a:moveTo>
                  <a:cubicBezTo>
                    <a:pt x="121733" y="201787"/>
                    <a:pt x="57179" y="131885"/>
                    <a:pt x="194235" y="268941"/>
                  </a:cubicBezTo>
                  <a:lnTo>
                    <a:pt x="268941" y="343647"/>
                  </a:lnTo>
                  <a:cubicBezTo>
                    <a:pt x="296735" y="371441"/>
                    <a:pt x="305951" y="384564"/>
                    <a:pt x="343647" y="403412"/>
                  </a:cubicBezTo>
                  <a:cubicBezTo>
                    <a:pt x="357734" y="410455"/>
                    <a:pt x="373530" y="413373"/>
                    <a:pt x="388471" y="418353"/>
                  </a:cubicBezTo>
                  <a:cubicBezTo>
                    <a:pt x="515643" y="503135"/>
                    <a:pt x="442424" y="482084"/>
                    <a:pt x="612588" y="463177"/>
                  </a:cubicBezTo>
                  <a:cubicBezTo>
                    <a:pt x="645995" y="454825"/>
                    <a:pt x="740177" y="432901"/>
                    <a:pt x="762000" y="418353"/>
                  </a:cubicBezTo>
                  <a:cubicBezTo>
                    <a:pt x="776941" y="408392"/>
                    <a:pt x="792802" y="399689"/>
                    <a:pt x="806824" y="388471"/>
                  </a:cubicBezTo>
                  <a:cubicBezTo>
                    <a:pt x="817824" y="379671"/>
                    <a:pt x="829458" y="370667"/>
                    <a:pt x="836706" y="358588"/>
                  </a:cubicBezTo>
                  <a:cubicBezTo>
                    <a:pt x="859625" y="320390"/>
                    <a:pt x="896471" y="239059"/>
                    <a:pt x="896471" y="239059"/>
                  </a:cubicBezTo>
                  <a:cubicBezTo>
                    <a:pt x="901451" y="209177"/>
                    <a:pt x="911412" y="179707"/>
                    <a:pt x="911412" y="149412"/>
                  </a:cubicBezTo>
                  <a:cubicBezTo>
                    <a:pt x="911412" y="104313"/>
                    <a:pt x="900959" y="59817"/>
                    <a:pt x="896471" y="14941"/>
                  </a:cubicBezTo>
                  <a:cubicBezTo>
                    <a:pt x="895975" y="9985"/>
                    <a:pt x="896471" y="4980"/>
                    <a:pt x="896471" y="0"/>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4136797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42</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15" name="TextBox 14"/>
          <p:cNvSpPr txBox="1"/>
          <p:nvPr/>
        </p:nvSpPr>
        <p:spPr>
          <a:xfrm>
            <a:off x="1497902" y="136361"/>
            <a:ext cx="6066234" cy="461665"/>
          </a:xfrm>
          <a:prstGeom prst="rect">
            <a:avLst/>
          </a:prstGeom>
          <a:noFill/>
        </p:spPr>
        <p:txBody>
          <a:bodyPr wrap="none" rtlCol="0">
            <a:spAutoFit/>
          </a:bodyPr>
          <a:lstStyle/>
          <a:p>
            <a:r>
              <a:rPr lang="en-US" sz="2400" dirty="0" smtClean="0"/>
              <a:t>Exploratory data analysis to address challenges</a:t>
            </a:r>
            <a:endParaRPr lang="en-US" sz="2400" dirty="0"/>
          </a:p>
        </p:txBody>
      </p:sp>
      <p:pic>
        <p:nvPicPr>
          <p:cNvPr id="58" name="Picture 57" descr="Plant 2015 cell.tiff"/>
          <p:cNvPicPr>
            <a:picLocks noChangeAspect="1"/>
          </p:cNvPicPr>
          <p:nvPr/>
        </p:nvPicPr>
        <p:blipFill rotWithShape="1">
          <a:blip r:embed="rId3">
            <a:extLst>
              <a:ext uri="{28A0092B-C50C-407E-A947-70E740481C1C}">
                <a14:useLocalDpi xmlns:a14="http://schemas.microsoft.com/office/drawing/2010/main" val="0"/>
              </a:ext>
            </a:extLst>
          </a:blip>
          <a:srcRect l="27179" t="25209" r="15461" b="3774"/>
          <a:stretch/>
        </p:blipFill>
        <p:spPr>
          <a:xfrm>
            <a:off x="5451672" y="1344146"/>
            <a:ext cx="3470649" cy="4064900"/>
          </a:xfrm>
          <a:prstGeom prst="rect">
            <a:avLst/>
          </a:prstGeom>
        </p:spPr>
      </p:pic>
      <p:sp>
        <p:nvSpPr>
          <p:cNvPr id="39" name="Oval 38"/>
          <p:cNvSpPr/>
          <p:nvPr/>
        </p:nvSpPr>
        <p:spPr>
          <a:xfrm rot="5609282">
            <a:off x="7146678" y="1798434"/>
            <a:ext cx="1762802" cy="795132"/>
          </a:xfrm>
          <a:prstGeom prst="ellipse">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6417677" y="4199829"/>
            <a:ext cx="1306911" cy="795132"/>
          </a:xfrm>
          <a:prstGeom prst="ellipse">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6588919" y="2690145"/>
            <a:ext cx="1306911" cy="1454266"/>
          </a:xfrm>
          <a:prstGeom prst="ellipse">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6087863" y="1895013"/>
            <a:ext cx="1306911" cy="795132"/>
          </a:xfrm>
          <a:prstGeom prst="ellipse">
            <a:avLst/>
          </a:prstGeom>
          <a:noFill/>
          <a:ln w="508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TextBox 62"/>
          <p:cNvSpPr txBox="1"/>
          <p:nvPr/>
        </p:nvSpPr>
        <p:spPr>
          <a:xfrm>
            <a:off x="368212" y="3461165"/>
            <a:ext cx="4579467" cy="923330"/>
          </a:xfrm>
          <a:prstGeom prst="rect">
            <a:avLst/>
          </a:prstGeom>
          <a:noFill/>
        </p:spPr>
        <p:txBody>
          <a:bodyPr wrap="square" rtlCol="0">
            <a:spAutoFit/>
          </a:bodyPr>
          <a:lstStyle/>
          <a:p>
            <a:pPr marL="285750" indent="-285750">
              <a:buFont typeface="Arial"/>
              <a:buChar char="•"/>
            </a:pPr>
            <a:r>
              <a:rPr lang="en-US" dirty="0" smtClean="0"/>
              <a:t>Is planting date response linear?</a:t>
            </a:r>
          </a:p>
          <a:p>
            <a:pPr marL="285750" indent="-285750">
              <a:buFont typeface="Arial"/>
              <a:buChar char="•"/>
            </a:pPr>
            <a:r>
              <a:rPr lang="en-US" b="1" dirty="0" smtClean="0"/>
              <a:t>At what spatial scales and temporal scales do unobserved effects become uniform?</a:t>
            </a:r>
          </a:p>
        </p:txBody>
      </p:sp>
      <p:sp>
        <p:nvSpPr>
          <p:cNvPr id="64" name="TextBox 63"/>
          <p:cNvSpPr txBox="1"/>
          <p:nvPr/>
        </p:nvSpPr>
        <p:spPr>
          <a:xfrm>
            <a:off x="2099079" y="825717"/>
            <a:ext cx="5180702" cy="369332"/>
          </a:xfrm>
          <a:prstGeom prst="rect">
            <a:avLst/>
          </a:prstGeom>
          <a:noFill/>
        </p:spPr>
        <p:txBody>
          <a:bodyPr wrap="square" rtlCol="0">
            <a:spAutoFit/>
          </a:bodyPr>
          <a:lstStyle/>
          <a:p>
            <a:r>
              <a:rPr lang="en-US" dirty="0" smtClean="0"/>
              <a:t>Compare plots for individual regions and time spans:</a:t>
            </a:r>
            <a:endParaRPr lang="en-US" dirty="0"/>
          </a:p>
        </p:txBody>
      </p:sp>
      <p:grpSp>
        <p:nvGrpSpPr>
          <p:cNvPr id="32" name="Group 31"/>
          <p:cNvGrpSpPr/>
          <p:nvPr/>
        </p:nvGrpSpPr>
        <p:grpSpPr>
          <a:xfrm>
            <a:off x="459654" y="1299924"/>
            <a:ext cx="4511583" cy="1351646"/>
            <a:chOff x="319078" y="1494719"/>
            <a:chExt cx="4511583" cy="1351646"/>
          </a:xfrm>
        </p:grpSpPr>
        <p:cxnSp>
          <p:nvCxnSpPr>
            <p:cNvPr id="33" name="Elbow Connector 32"/>
            <p:cNvCxnSpPr/>
            <p:nvPr/>
          </p:nvCxnSpPr>
          <p:spPr>
            <a:xfrm rot="16200000" flipH="1">
              <a:off x="1466453" y="1507575"/>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a:xfrm rot="16200000" flipH="1">
              <a:off x="2690811" y="1507576"/>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Elbow Connector 34"/>
            <p:cNvCxnSpPr/>
            <p:nvPr/>
          </p:nvCxnSpPr>
          <p:spPr>
            <a:xfrm rot="16200000" flipH="1">
              <a:off x="3965875" y="1507578"/>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19078" y="1744915"/>
              <a:ext cx="1142260" cy="369332"/>
            </a:xfrm>
            <a:prstGeom prst="rect">
              <a:avLst/>
            </a:prstGeom>
            <a:noFill/>
          </p:spPr>
          <p:txBody>
            <a:bodyPr wrap="none" rtlCol="0">
              <a:spAutoFit/>
            </a:bodyPr>
            <a:lstStyle/>
            <a:p>
              <a:r>
                <a:rPr lang="en-US" dirty="0" smtClean="0"/>
                <a:t>Plant date</a:t>
              </a:r>
              <a:endParaRPr lang="en-US" dirty="0"/>
            </a:p>
          </p:txBody>
        </p:sp>
        <p:sp>
          <p:nvSpPr>
            <p:cNvPr id="38" name="TextBox 37"/>
            <p:cNvSpPr txBox="1"/>
            <p:nvPr/>
          </p:nvSpPr>
          <p:spPr>
            <a:xfrm>
              <a:off x="1467473" y="2477033"/>
              <a:ext cx="928898" cy="369332"/>
            </a:xfrm>
            <a:prstGeom prst="rect">
              <a:avLst/>
            </a:prstGeom>
            <a:noFill/>
          </p:spPr>
          <p:txBody>
            <a:bodyPr wrap="none" rtlCol="0">
              <a:spAutoFit/>
            </a:bodyPr>
            <a:lstStyle/>
            <a:p>
              <a:pPr algn="ctr"/>
              <a:r>
                <a:rPr lang="en-US" dirty="0" smtClean="0"/>
                <a:t>Driver 1</a:t>
              </a:r>
              <a:endParaRPr lang="en-US" dirty="0"/>
            </a:p>
          </p:txBody>
        </p:sp>
        <p:sp>
          <p:nvSpPr>
            <p:cNvPr id="43" name="TextBox 42"/>
            <p:cNvSpPr txBox="1"/>
            <p:nvPr/>
          </p:nvSpPr>
          <p:spPr>
            <a:xfrm>
              <a:off x="3901763" y="2477033"/>
              <a:ext cx="928898" cy="369332"/>
            </a:xfrm>
            <a:prstGeom prst="rect">
              <a:avLst/>
            </a:prstGeom>
            <a:noFill/>
          </p:spPr>
          <p:txBody>
            <a:bodyPr wrap="none" rtlCol="0">
              <a:spAutoFit/>
            </a:bodyPr>
            <a:lstStyle/>
            <a:p>
              <a:pPr algn="ctr"/>
              <a:r>
                <a:rPr lang="en-US" dirty="0" smtClean="0"/>
                <a:t>Driver 3</a:t>
              </a:r>
              <a:endParaRPr lang="en-US" dirty="0"/>
            </a:p>
          </p:txBody>
        </p:sp>
        <p:sp>
          <p:nvSpPr>
            <p:cNvPr id="46" name="TextBox 45"/>
            <p:cNvSpPr txBox="1"/>
            <p:nvPr/>
          </p:nvSpPr>
          <p:spPr>
            <a:xfrm>
              <a:off x="2648952" y="2477033"/>
              <a:ext cx="928898" cy="369332"/>
            </a:xfrm>
            <a:prstGeom prst="rect">
              <a:avLst/>
            </a:prstGeom>
            <a:noFill/>
          </p:spPr>
          <p:txBody>
            <a:bodyPr wrap="none" rtlCol="0">
              <a:spAutoFit/>
            </a:bodyPr>
            <a:lstStyle/>
            <a:p>
              <a:pPr algn="ctr"/>
              <a:r>
                <a:rPr lang="en-US" dirty="0" smtClean="0"/>
                <a:t>Driver 2</a:t>
              </a:r>
              <a:endParaRPr lang="en-US" dirty="0"/>
            </a:p>
          </p:txBody>
        </p:sp>
        <p:sp>
          <p:nvSpPr>
            <p:cNvPr id="47" name="Freeform 46"/>
            <p:cNvSpPr/>
            <p:nvPr/>
          </p:nvSpPr>
          <p:spPr>
            <a:xfrm>
              <a:off x="1643529" y="1538941"/>
              <a:ext cx="448236" cy="687294"/>
            </a:xfrm>
            <a:custGeom>
              <a:avLst/>
              <a:gdLst>
                <a:gd name="connsiteX0" fmla="*/ 0 w 448236"/>
                <a:gd name="connsiteY0" fmla="*/ 0 h 687294"/>
                <a:gd name="connsiteX1" fmla="*/ 89647 w 448236"/>
                <a:gd name="connsiteY1" fmla="*/ 29883 h 687294"/>
                <a:gd name="connsiteX2" fmla="*/ 224118 w 448236"/>
                <a:gd name="connsiteY2" fmla="*/ 239059 h 687294"/>
                <a:gd name="connsiteX3" fmla="*/ 254000 w 448236"/>
                <a:gd name="connsiteY3" fmla="*/ 328706 h 687294"/>
                <a:gd name="connsiteX4" fmla="*/ 268942 w 448236"/>
                <a:gd name="connsiteY4" fmla="*/ 373530 h 687294"/>
                <a:gd name="connsiteX5" fmla="*/ 283883 w 448236"/>
                <a:gd name="connsiteY5" fmla="*/ 433294 h 687294"/>
                <a:gd name="connsiteX6" fmla="*/ 343647 w 448236"/>
                <a:gd name="connsiteY6" fmla="*/ 522941 h 687294"/>
                <a:gd name="connsiteX7" fmla="*/ 433295 w 448236"/>
                <a:gd name="connsiteY7" fmla="*/ 672353 h 687294"/>
                <a:gd name="connsiteX8" fmla="*/ 448236 w 448236"/>
                <a:gd name="connsiteY8" fmla="*/ 687294 h 68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236" h="687294">
                  <a:moveTo>
                    <a:pt x="0" y="0"/>
                  </a:moveTo>
                  <a:cubicBezTo>
                    <a:pt x="29882" y="9961"/>
                    <a:pt x="66502" y="8518"/>
                    <a:pt x="89647" y="29883"/>
                  </a:cubicBezTo>
                  <a:cubicBezTo>
                    <a:pt x="120001" y="57902"/>
                    <a:pt x="198926" y="176078"/>
                    <a:pt x="224118" y="239059"/>
                  </a:cubicBezTo>
                  <a:cubicBezTo>
                    <a:pt x="235816" y="268305"/>
                    <a:pt x="244039" y="298824"/>
                    <a:pt x="254000" y="328706"/>
                  </a:cubicBezTo>
                  <a:cubicBezTo>
                    <a:pt x="258981" y="343647"/>
                    <a:pt x="265122" y="358251"/>
                    <a:pt x="268942" y="373530"/>
                  </a:cubicBezTo>
                  <a:cubicBezTo>
                    <a:pt x="273922" y="393451"/>
                    <a:pt x="274700" y="414927"/>
                    <a:pt x="283883" y="433294"/>
                  </a:cubicBezTo>
                  <a:cubicBezTo>
                    <a:pt x="299944" y="465416"/>
                    <a:pt x="327586" y="490819"/>
                    <a:pt x="343647" y="522941"/>
                  </a:cubicBezTo>
                  <a:cubicBezTo>
                    <a:pt x="409714" y="655075"/>
                    <a:pt x="371912" y="610971"/>
                    <a:pt x="433295" y="672353"/>
                  </a:cubicBezTo>
                  <a:lnTo>
                    <a:pt x="448236" y="687294"/>
                  </a:ln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Freeform 48"/>
            <p:cNvSpPr/>
            <p:nvPr/>
          </p:nvSpPr>
          <p:spPr>
            <a:xfrm>
              <a:off x="4016130" y="1808914"/>
              <a:ext cx="642470" cy="17079"/>
            </a:xfrm>
            <a:custGeom>
              <a:avLst/>
              <a:gdLst>
                <a:gd name="connsiteX0" fmla="*/ 0 w 642470"/>
                <a:gd name="connsiteY0" fmla="*/ 1106 h 17079"/>
                <a:gd name="connsiteX1" fmla="*/ 373529 w 642470"/>
                <a:gd name="connsiteY1" fmla="*/ 1106 h 17079"/>
                <a:gd name="connsiteX2" fmla="*/ 642470 w 642470"/>
                <a:gd name="connsiteY2" fmla="*/ 1106 h 17079"/>
              </a:gdLst>
              <a:ahLst/>
              <a:cxnLst>
                <a:cxn ang="0">
                  <a:pos x="connsiteX0" y="connsiteY0"/>
                </a:cxn>
                <a:cxn ang="0">
                  <a:pos x="connsiteX1" y="connsiteY1"/>
                </a:cxn>
                <a:cxn ang="0">
                  <a:pos x="connsiteX2" y="connsiteY2"/>
                </a:cxn>
              </a:cxnLst>
              <a:rect l="l" t="t" r="r" b="b"/>
              <a:pathLst>
                <a:path w="642470" h="17079">
                  <a:moveTo>
                    <a:pt x="0" y="1106"/>
                  </a:moveTo>
                  <a:cubicBezTo>
                    <a:pt x="212888" y="31518"/>
                    <a:pt x="19920" y="10928"/>
                    <a:pt x="373529" y="1106"/>
                  </a:cubicBezTo>
                  <a:cubicBezTo>
                    <a:pt x="463141" y="-1383"/>
                    <a:pt x="552823" y="1106"/>
                    <a:pt x="642470" y="1106"/>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7" name="Freeform 56"/>
            <p:cNvSpPr/>
            <p:nvPr/>
          </p:nvSpPr>
          <p:spPr>
            <a:xfrm>
              <a:off x="2768647" y="1703294"/>
              <a:ext cx="763391" cy="318373"/>
            </a:xfrm>
            <a:custGeom>
              <a:avLst/>
              <a:gdLst>
                <a:gd name="connsiteX0" fmla="*/ 0 w 911412"/>
                <a:gd name="connsiteY0" fmla="*/ 59765 h 480181"/>
                <a:gd name="connsiteX1" fmla="*/ 194235 w 911412"/>
                <a:gd name="connsiteY1" fmla="*/ 268941 h 480181"/>
                <a:gd name="connsiteX2" fmla="*/ 268941 w 911412"/>
                <a:gd name="connsiteY2" fmla="*/ 343647 h 480181"/>
                <a:gd name="connsiteX3" fmla="*/ 343647 w 911412"/>
                <a:gd name="connsiteY3" fmla="*/ 403412 h 480181"/>
                <a:gd name="connsiteX4" fmla="*/ 388471 w 911412"/>
                <a:gd name="connsiteY4" fmla="*/ 418353 h 480181"/>
                <a:gd name="connsiteX5" fmla="*/ 612588 w 911412"/>
                <a:gd name="connsiteY5" fmla="*/ 463177 h 480181"/>
                <a:gd name="connsiteX6" fmla="*/ 762000 w 911412"/>
                <a:gd name="connsiteY6" fmla="*/ 418353 h 480181"/>
                <a:gd name="connsiteX7" fmla="*/ 806824 w 911412"/>
                <a:gd name="connsiteY7" fmla="*/ 388471 h 480181"/>
                <a:gd name="connsiteX8" fmla="*/ 836706 w 911412"/>
                <a:gd name="connsiteY8" fmla="*/ 358588 h 480181"/>
                <a:gd name="connsiteX9" fmla="*/ 896471 w 911412"/>
                <a:gd name="connsiteY9" fmla="*/ 239059 h 480181"/>
                <a:gd name="connsiteX10" fmla="*/ 911412 w 911412"/>
                <a:gd name="connsiteY10" fmla="*/ 149412 h 480181"/>
                <a:gd name="connsiteX11" fmla="*/ 896471 w 911412"/>
                <a:gd name="connsiteY11" fmla="*/ 14941 h 480181"/>
                <a:gd name="connsiteX12" fmla="*/ 896471 w 911412"/>
                <a:gd name="connsiteY12" fmla="*/ 0 h 48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412" h="480181">
                  <a:moveTo>
                    <a:pt x="0" y="59765"/>
                  </a:moveTo>
                  <a:cubicBezTo>
                    <a:pt x="121733" y="201787"/>
                    <a:pt x="57179" y="131885"/>
                    <a:pt x="194235" y="268941"/>
                  </a:cubicBezTo>
                  <a:lnTo>
                    <a:pt x="268941" y="343647"/>
                  </a:lnTo>
                  <a:cubicBezTo>
                    <a:pt x="296735" y="371441"/>
                    <a:pt x="305951" y="384564"/>
                    <a:pt x="343647" y="403412"/>
                  </a:cubicBezTo>
                  <a:cubicBezTo>
                    <a:pt x="357734" y="410455"/>
                    <a:pt x="373530" y="413373"/>
                    <a:pt x="388471" y="418353"/>
                  </a:cubicBezTo>
                  <a:cubicBezTo>
                    <a:pt x="515643" y="503135"/>
                    <a:pt x="442424" y="482084"/>
                    <a:pt x="612588" y="463177"/>
                  </a:cubicBezTo>
                  <a:cubicBezTo>
                    <a:pt x="645995" y="454825"/>
                    <a:pt x="740177" y="432901"/>
                    <a:pt x="762000" y="418353"/>
                  </a:cubicBezTo>
                  <a:cubicBezTo>
                    <a:pt x="776941" y="408392"/>
                    <a:pt x="792802" y="399689"/>
                    <a:pt x="806824" y="388471"/>
                  </a:cubicBezTo>
                  <a:cubicBezTo>
                    <a:pt x="817824" y="379671"/>
                    <a:pt x="829458" y="370667"/>
                    <a:pt x="836706" y="358588"/>
                  </a:cubicBezTo>
                  <a:cubicBezTo>
                    <a:pt x="859625" y="320390"/>
                    <a:pt x="896471" y="239059"/>
                    <a:pt x="896471" y="239059"/>
                  </a:cubicBezTo>
                  <a:cubicBezTo>
                    <a:pt x="901451" y="209177"/>
                    <a:pt x="911412" y="179707"/>
                    <a:pt x="911412" y="149412"/>
                  </a:cubicBezTo>
                  <a:cubicBezTo>
                    <a:pt x="911412" y="104313"/>
                    <a:pt x="900959" y="59817"/>
                    <a:pt x="896471" y="14941"/>
                  </a:cubicBezTo>
                  <a:cubicBezTo>
                    <a:pt x="895975" y="9985"/>
                    <a:pt x="896471" y="4980"/>
                    <a:pt x="896471" y="0"/>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9702528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43</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15" name="TextBox 14"/>
          <p:cNvSpPr txBox="1"/>
          <p:nvPr/>
        </p:nvSpPr>
        <p:spPr>
          <a:xfrm>
            <a:off x="1497902" y="136361"/>
            <a:ext cx="6066234" cy="461665"/>
          </a:xfrm>
          <a:prstGeom prst="rect">
            <a:avLst/>
          </a:prstGeom>
          <a:noFill/>
        </p:spPr>
        <p:txBody>
          <a:bodyPr wrap="none" rtlCol="0">
            <a:spAutoFit/>
          </a:bodyPr>
          <a:lstStyle/>
          <a:p>
            <a:r>
              <a:rPr lang="en-US" sz="2400" dirty="0" smtClean="0"/>
              <a:t>Exploratory data analysis to address challenges</a:t>
            </a:r>
            <a:endParaRPr lang="en-US" sz="2400" dirty="0"/>
          </a:p>
        </p:txBody>
      </p:sp>
      <p:sp>
        <p:nvSpPr>
          <p:cNvPr id="63" name="TextBox 62"/>
          <p:cNvSpPr txBox="1"/>
          <p:nvPr/>
        </p:nvSpPr>
        <p:spPr>
          <a:xfrm>
            <a:off x="368212" y="3461165"/>
            <a:ext cx="4579467" cy="1754327"/>
          </a:xfrm>
          <a:prstGeom prst="rect">
            <a:avLst/>
          </a:prstGeom>
          <a:noFill/>
        </p:spPr>
        <p:txBody>
          <a:bodyPr wrap="square" rtlCol="0">
            <a:spAutoFit/>
          </a:bodyPr>
          <a:lstStyle/>
          <a:p>
            <a:pPr marL="285750" indent="-285750">
              <a:buFont typeface="Arial"/>
              <a:buChar char="•"/>
            </a:pPr>
            <a:r>
              <a:rPr lang="en-US" dirty="0" smtClean="0"/>
              <a:t>Is planting date response linear?</a:t>
            </a:r>
          </a:p>
          <a:p>
            <a:pPr marL="285750" indent="-285750">
              <a:buFont typeface="Arial"/>
              <a:buChar char="•"/>
            </a:pPr>
            <a:r>
              <a:rPr lang="en-US" dirty="0" smtClean="0"/>
              <a:t>At what spatial scales and temporal scales do unobserved effects become uniform?</a:t>
            </a:r>
          </a:p>
          <a:p>
            <a:pPr marL="285750" indent="-285750">
              <a:buFont typeface="Arial"/>
              <a:buChar char="•"/>
            </a:pPr>
            <a:r>
              <a:rPr lang="en-US" dirty="0" smtClean="0"/>
              <a:t>Does irrigation make a difference?</a:t>
            </a:r>
          </a:p>
          <a:p>
            <a:pPr marL="285750" indent="-285750">
              <a:buFont typeface="Arial"/>
              <a:buChar char="•"/>
            </a:pPr>
            <a:r>
              <a:rPr lang="en-US" b="1" dirty="0" smtClean="0"/>
              <a:t>Does start of wet season make a difference?</a:t>
            </a:r>
            <a:endParaRPr lang="en-US" b="1" dirty="0"/>
          </a:p>
        </p:txBody>
      </p:sp>
      <p:sp>
        <p:nvSpPr>
          <p:cNvPr id="64" name="TextBox 63"/>
          <p:cNvSpPr txBox="1"/>
          <p:nvPr/>
        </p:nvSpPr>
        <p:spPr>
          <a:xfrm>
            <a:off x="2523167" y="872757"/>
            <a:ext cx="4186813" cy="369332"/>
          </a:xfrm>
          <a:prstGeom prst="rect">
            <a:avLst/>
          </a:prstGeom>
          <a:noFill/>
        </p:spPr>
        <p:txBody>
          <a:bodyPr wrap="none" rtlCol="0">
            <a:spAutoFit/>
          </a:bodyPr>
          <a:lstStyle/>
          <a:p>
            <a:r>
              <a:rPr lang="en-US" dirty="0" smtClean="0"/>
              <a:t>Compare plots for early </a:t>
            </a:r>
            <a:r>
              <a:rPr lang="en-US" dirty="0" err="1" smtClean="0"/>
              <a:t>vs</a:t>
            </a:r>
            <a:r>
              <a:rPr lang="en-US" dirty="0" smtClean="0"/>
              <a:t> late wet season:</a:t>
            </a:r>
            <a:endParaRPr lang="en-US" dirty="0"/>
          </a:p>
        </p:txBody>
      </p:sp>
      <p:pic>
        <p:nvPicPr>
          <p:cNvPr id="31" name="Picture 30" descr="Onset Maps.png"/>
          <p:cNvPicPr>
            <a:picLocks noChangeAspect="1"/>
          </p:cNvPicPr>
          <p:nvPr/>
        </p:nvPicPr>
        <p:blipFill rotWithShape="1">
          <a:blip r:embed="rId3">
            <a:extLst>
              <a:ext uri="{28A0092B-C50C-407E-A947-70E740481C1C}">
                <a14:useLocalDpi xmlns:a14="http://schemas.microsoft.com/office/drawing/2010/main" val="0"/>
              </a:ext>
            </a:extLst>
          </a:blip>
          <a:srcRect l="32064" t="32123" r="23615" b="30216"/>
          <a:stretch/>
        </p:blipFill>
        <p:spPr>
          <a:xfrm>
            <a:off x="5466613" y="1317977"/>
            <a:ext cx="3298384" cy="3627046"/>
          </a:xfrm>
          <a:prstGeom prst="rect">
            <a:avLst/>
          </a:prstGeom>
        </p:spPr>
      </p:pic>
      <p:pic>
        <p:nvPicPr>
          <p:cNvPr id="33" name="Picture 32" descr="Onset Maps.png"/>
          <p:cNvPicPr>
            <a:picLocks noChangeAspect="1"/>
          </p:cNvPicPr>
          <p:nvPr/>
        </p:nvPicPr>
        <p:blipFill rotWithShape="1">
          <a:blip r:embed="rId3">
            <a:extLst>
              <a:ext uri="{28A0092B-C50C-407E-A947-70E740481C1C}">
                <a14:useLocalDpi xmlns:a14="http://schemas.microsoft.com/office/drawing/2010/main" val="0"/>
              </a:ext>
            </a:extLst>
          </a:blip>
          <a:srcRect l="27671" t="25889" r="56434" b="68189"/>
          <a:stretch/>
        </p:blipFill>
        <p:spPr>
          <a:xfrm>
            <a:off x="6333526" y="5254982"/>
            <a:ext cx="2048474" cy="987731"/>
          </a:xfrm>
          <a:prstGeom prst="rect">
            <a:avLst/>
          </a:prstGeom>
        </p:spPr>
      </p:pic>
      <p:sp>
        <p:nvSpPr>
          <p:cNvPr id="34" name="TextBox 33"/>
          <p:cNvSpPr txBox="1"/>
          <p:nvPr/>
        </p:nvSpPr>
        <p:spPr>
          <a:xfrm>
            <a:off x="5909628" y="4916428"/>
            <a:ext cx="2264562" cy="338554"/>
          </a:xfrm>
          <a:prstGeom prst="rect">
            <a:avLst/>
          </a:prstGeom>
          <a:noFill/>
        </p:spPr>
        <p:txBody>
          <a:bodyPr wrap="none" rtlCol="0">
            <a:spAutoFit/>
          </a:bodyPr>
          <a:lstStyle/>
          <a:p>
            <a:r>
              <a:rPr lang="en-US" sz="1600" dirty="0" smtClean="0"/>
              <a:t>DOY of wet season onset</a:t>
            </a:r>
            <a:endParaRPr lang="en-US" sz="1600" dirty="0"/>
          </a:p>
        </p:txBody>
      </p:sp>
      <p:grpSp>
        <p:nvGrpSpPr>
          <p:cNvPr id="35" name="Group 34"/>
          <p:cNvGrpSpPr/>
          <p:nvPr/>
        </p:nvGrpSpPr>
        <p:grpSpPr>
          <a:xfrm>
            <a:off x="459654" y="1299924"/>
            <a:ext cx="4511583" cy="1351646"/>
            <a:chOff x="319078" y="1494719"/>
            <a:chExt cx="4511583" cy="1351646"/>
          </a:xfrm>
        </p:grpSpPr>
        <p:cxnSp>
          <p:nvCxnSpPr>
            <p:cNvPr id="36" name="Elbow Connector 35"/>
            <p:cNvCxnSpPr/>
            <p:nvPr/>
          </p:nvCxnSpPr>
          <p:spPr>
            <a:xfrm rot="16200000" flipH="1">
              <a:off x="1466453" y="1507575"/>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a:xfrm rot="16200000" flipH="1">
              <a:off x="2690811" y="1507576"/>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Elbow Connector 38"/>
            <p:cNvCxnSpPr/>
            <p:nvPr/>
          </p:nvCxnSpPr>
          <p:spPr>
            <a:xfrm rot="16200000" flipH="1">
              <a:off x="3965875" y="1507578"/>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19078" y="1744915"/>
              <a:ext cx="1142260" cy="369332"/>
            </a:xfrm>
            <a:prstGeom prst="rect">
              <a:avLst/>
            </a:prstGeom>
            <a:noFill/>
          </p:spPr>
          <p:txBody>
            <a:bodyPr wrap="none" rtlCol="0">
              <a:spAutoFit/>
            </a:bodyPr>
            <a:lstStyle/>
            <a:p>
              <a:r>
                <a:rPr lang="en-US" dirty="0" smtClean="0"/>
                <a:t>Plant date</a:t>
              </a:r>
              <a:endParaRPr lang="en-US" dirty="0"/>
            </a:p>
          </p:txBody>
        </p:sp>
        <p:sp>
          <p:nvSpPr>
            <p:cNvPr id="46" name="TextBox 45"/>
            <p:cNvSpPr txBox="1"/>
            <p:nvPr/>
          </p:nvSpPr>
          <p:spPr>
            <a:xfrm>
              <a:off x="1467473" y="2477033"/>
              <a:ext cx="928898" cy="369332"/>
            </a:xfrm>
            <a:prstGeom prst="rect">
              <a:avLst/>
            </a:prstGeom>
            <a:noFill/>
          </p:spPr>
          <p:txBody>
            <a:bodyPr wrap="none" rtlCol="0">
              <a:spAutoFit/>
            </a:bodyPr>
            <a:lstStyle/>
            <a:p>
              <a:pPr algn="ctr"/>
              <a:r>
                <a:rPr lang="en-US" dirty="0" smtClean="0"/>
                <a:t>Driver 1</a:t>
              </a:r>
              <a:endParaRPr lang="en-US" dirty="0"/>
            </a:p>
          </p:txBody>
        </p:sp>
        <p:sp>
          <p:nvSpPr>
            <p:cNvPr id="47" name="TextBox 46"/>
            <p:cNvSpPr txBox="1"/>
            <p:nvPr/>
          </p:nvSpPr>
          <p:spPr>
            <a:xfrm>
              <a:off x="3901763" y="2477033"/>
              <a:ext cx="928898" cy="369332"/>
            </a:xfrm>
            <a:prstGeom prst="rect">
              <a:avLst/>
            </a:prstGeom>
            <a:noFill/>
          </p:spPr>
          <p:txBody>
            <a:bodyPr wrap="none" rtlCol="0">
              <a:spAutoFit/>
            </a:bodyPr>
            <a:lstStyle/>
            <a:p>
              <a:pPr algn="ctr"/>
              <a:r>
                <a:rPr lang="en-US" dirty="0" smtClean="0"/>
                <a:t>Driver 3</a:t>
              </a:r>
              <a:endParaRPr lang="en-US" dirty="0"/>
            </a:p>
          </p:txBody>
        </p:sp>
        <p:sp>
          <p:nvSpPr>
            <p:cNvPr id="49" name="TextBox 48"/>
            <p:cNvSpPr txBox="1"/>
            <p:nvPr/>
          </p:nvSpPr>
          <p:spPr>
            <a:xfrm>
              <a:off x="2648952" y="2477033"/>
              <a:ext cx="928898" cy="369332"/>
            </a:xfrm>
            <a:prstGeom prst="rect">
              <a:avLst/>
            </a:prstGeom>
            <a:noFill/>
          </p:spPr>
          <p:txBody>
            <a:bodyPr wrap="none" rtlCol="0">
              <a:spAutoFit/>
            </a:bodyPr>
            <a:lstStyle/>
            <a:p>
              <a:pPr algn="ctr"/>
              <a:r>
                <a:rPr lang="en-US" dirty="0" smtClean="0"/>
                <a:t>Driver 2</a:t>
              </a:r>
              <a:endParaRPr lang="en-US" dirty="0"/>
            </a:p>
          </p:txBody>
        </p:sp>
        <p:sp>
          <p:nvSpPr>
            <p:cNvPr id="57" name="Freeform 56"/>
            <p:cNvSpPr/>
            <p:nvPr/>
          </p:nvSpPr>
          <p:spPr>
            <a:xfrm>
              <a:off x="1643529" y="1538941"/>
              <a:ext cx="448236" cy="687294"/>
            </a:xfrm>
            <a:custGeom>
              <a:avLst/>
              <a:gdLst>
                <a:gd name="connsiteX0" fmla="*/ 0 w 448236"/>
                <a:gd name="connsiteY0" fmla="*/ 0 h 687294"/>
                <a:gd name="connsiteX1" fmla="*/ 89647 w 448236"/>
                <a:gd name="connsiteY1" fmla="*/ 29883 h 687294"/>
                <a:gd name="connsiteX2" fmla="*/ 224118 w 448236"/>
                <a:gd name="connsiteY2" fmla="*/ 239059 h 687294"/>
                <a:gd name="connsiteX3" fmla="*/ 254000 w 448236"/>
                <a:gd name="connsiteY3" fmla="*/ 328706 h 687294"/>
                <a:gd name="connsiteX4" fmla="*/ 268942 w 448236"/>
                <a:gd name="connsiteY4" fmla="*/ 373530 h 687294"/>
                <a:gd name="connsiteX5" fmla="*/ 283883 w 448236"/>
                <a:gd name="connsiteY5" fmla="*/ 433294 h 687294"/>
                <a:gd name="connsiteX6" fmla="*/ 343647 w 448236"/>
                <a:gd name="connsiteY6" fmla="*/ 522941 h 687294"/>
                <a:gd name="connsiteX7" fmla="*/ 433295 w 448236"/>
                <a:gd name="connsiteY7" fmla="*/ 672353 h 687294"/>
                <a:gd name="connsiteX8" fmla="*/ 448236 w 448236"/>
                <a:gd name="connsiteY8" fmla="*/ 687294 h 68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236" h="687294">
                  <a:moveTo>
                    <a:pt x="0" y="0"/>
                  </a:moveTo>
                  <a:cubicBezTo>
                    <a:pt x="29882" y="9961"/>
                    <a:pt x="66502" y="8518"/>
                    <a:pt x="89647" y="29883"/>
                  </a:cubicBezTo>
                  <a:cubicBezTo>
                    <a:pt x="120001" y="57902"/>
                    <a:pt x="198926" y="176078"/>
                    <a:pt x="224118" y="239059"/>
                  </a:cubicBezTo>
                  <a:cubicBezTo>
                    <a:pt x="235816" y="268305"/>
                    <a:pt x="244039" y="298824"/>
                    <a:pt x="254000" y="328706"/>
                  </a:cubicBezTo>
                  <a:cubicBezTo>
                    <a:pt x="258981" y="343647"/>
                    <a:pt x="265122" y="358251"/>
                    <a:pt x="268942" y="373530"/>
                  </a:cubicBezTo>
                  <a:cubicBezTo>
                    <a:pt x="273922" y="393451"/>
                    <a:pt x="274700" y="414927"/>
                    <a:pt x="283883" y="433294"/>
                  </a:cubicBezTo>
                  <a:cubicBezTo>
                    <a:pt x="299944" y="465416"/>
                    <a:pt x="327586" y="490819"/>
                    <a:pt x="343647" y="522941"/>
                  </a:cubicBezTo>
                  <a:cubicBezTo>
                    <a:pt x="409714" y="655075"/>
                    <a:pt x="371912" y="610971"/>
                    <a:pt x="433295" y="672353"/>
                  </a:cubicBezTo>
                  <a:lnTo>
                    <a:pt x="448236" y="687294"/>
                  </a:ln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4016130" y="1808914"/>
              <a:ext cx="642470" cy="17079"/>
            </a:xfrm>
            <a:custGeom>
              <a:avLst/>
              <a:gdLst>
                <a:gd name="connsiteX0" fmla="*/ 0 w 642470"/>
                <a:gd name="connsiteY0" fmla="*/ 1106 h 17079"/>
                <a:gd name="connsiteX1" fmla="*/ 373529 w 642470"/>
                <a:gd name="connsiteY1" fmla="*/ 1106 h 17079"/>
                <a:gd name="connsiteX2" fmla="*/ 642470 w 642470"/>
                <a:gd name="connsiteY2" fmla="*/ 1106 h 17079"/>
              </a:gdLst>
              <a:ahLst/>
              <a:cxnLst>
                <a:cxn ang="0">
                  <a:pos x="connsiteX0" y="connsiteY0"/>
                </a:cxn>
                <a:cxn ang="0">
                  <a:pos x="connsiteX1" y="connsiteY1"/>
                </a:cxn>
                <a:cxn ang="0">
                  <a:pos x="connsiteX2" y="connsiteY2"/>
                </a:cxn>
              </a:cxnLst>
              <a:rect l="l" t="t" r="r" b="b"/>
              <a:pathLst>
                <a:path w="642470" h="17079">
                  <a:moveTo>
                    <a:pt x="0" y="1106"/>
                  </a:moveTo>
                  <a:cubicBezTo>
                    <a:pt x="212888" y="31518"/>
                    <a:pt x="19920" y="10928"/>
                    <a:pt x="373529" y="1106"/>
                  </a:cubicBezTo>
                  <a:cubicBezTo>
                    <a:pt x="463141" y="-1383"/>
                    <a:pt x="552823" y="1106"/>
                    <a:pt x="642470" y="1106"/>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2768647" y="1703294"/>
              <a:ext cx="763391" cy="318373"/>
            </a:xfrm>
            <a:custGeom>
              <a:avLst/>
              <a:gdLst>
                <a:gd name="connsiteX0" fmla="*/ 0 w 911412"/>
                <a:gd name="connsiteY0" fmla="*/ 59765 h 480181"/>
                <a:gd name="connsiteX1" fmla="*/ 194235 w 911412"/>
                <a:gd name="connsiteY1" fmla="*/ 268941 h 480181"/>
                <a:gd name="connsiteX2" fmla="*/ 268941 w 911412"/>
                <a:gd name="connsiteY2" fmla="*/ 343647 h 480181"/>
                <a:gd name="connsiteX3" fmla="*/ 343647 w 911412"/>
                <a:gd name="connsiteY3" fmla="*/ 403412 h 480181"/>
                <a:gd name="connsiteX4" fmla="*/ 388471 w 911412"/>
                <a:gd name="connsiteY4" fmla="*/ 418353 h 480181"/>
                <a:gd name="connsiteX5" fmla="*/ 612588 w 911412"/>
                <a:gd name="connsiteY5" fmla="*/ 463177 h 480181"/>
                <a:gd name="connsiteX6" fmla="*/ 762000 w 911412"/>
                <a:gd name="connsiteY6" fmla="*/ 418353 h 480181"/>
                <a:gd name="connsiteX7" fmla="*/ 806824 w 911412"/>
                <a:gd name="connsiteY7" fmla="*/ 388471 h 480181"/>
                <a:gd name="connsiteX8" fmla="*/ 836706 w 911412"/>
                <a:gd name="connsiteY8" fmla="*/ 358588 h 480181"/>
                <a:gd name="connsiteX9" fmla="*/ 896471 w 911412"/>
                <a:gd name="connsiteY9" fmla="*/ 239059 h 480181"/>
                <a:gd name="connsiteX10" fmla="*/ 911412 w 911412"/>
                <a:gd name="connsiteY10" fmla="*/ 149412 h 480181"/>
                <a:gd name="connsiteX11" fmla="*/ 896471 w 911412"/>
                <a:gd name="connsiteY11" fmla="*/ 14941 h 480181"/>
                <a:gd name="connsiteX12" fmla="*/ 896471 w 911412"/>
                <a:gd name="connsiteY12" fmla="*/ 0 h 48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412" h="480181">
                  <a:moveTo>
                    <a:pt x="0" y="59765"/>
                  </a:moveTo>
                  <a:cubicBezTo>
                    <a:pt x="121733" y="201787"/>
                    <a:pt x="57179" y="131885"/>
                    <a:pt x="194235" y="268941"/>
                  </a:cubicBezTo>
                  <a:lnTo>
                    <a:pt x="268941" y="343647"/>
                  </a:lnTo>
                  <a:cubicBezTo>
                    <a:pt x="296735" y="371441"/>
                    <a:pt x="305951" y="384564"/>
                    <a:pt x="343647" y="403412"/>
                  </a:cubicBezTo>
                  <a:cubicBezTo>
                    <a:pt x="357734" y="410455"/>
                    <a:pt x="373530" y="413373"/>
                    <a:pt x="388471" y="418353"/>
                  </a:cubicBezTo>
                  <a:cubicBezTo>
                    <a:pt x="515643" y="503135"/>
                    <a:pt x="442424" y="482084"/>
                    <a:pt x="612588" y="463177"/>
                  </a:cubicBezTo>
                  <a:cubicBezTo>
                    <a:pt x="645995" y="454825"/>
                    <a:pt x="740177" y="432901"/>
                    <a:pt x="762000" y="418353"/>
                  </a:cubicBezTo>
                  <a:cubicBezTo>
                    <a:pt x="776941" y="408392"/>
                    <a:pt x="792802" y="399689"/>
                    <a:pt x="806824" y="388471"/>
                  </a:cubicBezTo>
                  <a:cubicBezTo>
                    <a:pt x="817824" y="379671"/>
                    <a:pt x="829458" y="370667"/>
                    <a:pt x="836706" y="358588"/>
                  </a:cubicBezTo>
                  <a:cubicBezTo>
                    <a:pt x="859625" y="320390"/>
                    <a:pt x="896471" y="239059"/>
                    <a:pt x="896471" y="239059"/>
                  </a:cubicBezTo>
                  <a:cubicBezTo>
                    <a:pt x="901451" y="209177"/>
                    <a:pt x="911412" y="179707"/>
                    <a:pt x="911412" y="149412"/>
                  </a:cubicBezTo>
                  <a:cubicBezTo>
                    <a:pt x="911412" y="104313"/>
                    <a:pt x="900959" y="59817"/>
                    <a:pt x="896471" y="14941"/>
                  </a:cubicBezTo>
                  <a:cubicBezTo>
                    <a:pt x="895975" y="9985"/>
                    <a:pt x="896471" y="4980"/>
                    <a:pt x="896471" y="0"/>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45711517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44</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15" name="TextBox 14"/>
          <p:cNvSpPr txBox="1"/>
          <p:nvPr/>
        </p:nvSpPr>
        <p:spPr>
          <a:xfrm>
            <a:off x="1497902" y="136361"/>
            <a:ext cx="6066234" cy="461665"/>
          </a:xfrm>
          <a:prstGeom prst="rect">
            <a:avLst/>
          </a:prstGeom>
          <a:noFill/>
        </p:spPr>
        <p:txBody>
          <a:bodyPr wrap="none" rtlCol="0">
            <a:spAutoFit/>
          </a:bodyPr>
          <a:lstStyle/>
          <a:p>
            <a:r>
              <a:rPr lang="en-US" sz="2400" dirty="0" smtClean="0"/>
              <a:t>Exploratory data analysis to address challenges</a:t>
            </a:r>
            <a:endParaRPr lang="en-US" sz="2400" dirty="0"/>
          </a:p>
        </p:txBody>
      </p:sp>
      <p:sp>
        <p:nvSpPr>
          <p:cNvPr id="63" name="TextBox 62"/>
          <p:cNvSpPr txBox="1"/>
          <p:nvPr/>
        </p:nvSpPr>
        <p:spPr>
          <a:xfrm>
            <a:off x="368212" y="3461165"/>
            <a:ext cx="4579467" cy="1477328"/>
          </a:xfrm>
          <a:prstGeom prst="rect">
            <a:avLst/>
          </a:prstGeom>
          <a:noFill/>
        </p:spPr>
        <p:txBody>
          <a:bodyPr wrap="square" rtlCol="0">
            <a:spAutoFit/>
          </a:bodyPr>
          <a:lstStyle/>
          <a:p>
            <a:pPr marL="285750" indent="-285750">
              <a:buFont typeface="Arial"/>
              <a:buChar char="•"/>
            </a:pPr>
            <a:r>
              <a:rPr lang="en-US" dirty="0" smtClean="0"/>
              <a:t>Is planting date response linear?</a:t>
            </a:r>
          </a:p>
          <a:p>
            <a:pPr marL="285750" indent="-285750">
              <a:buFont typeface="Arial"/>
              <a:buChar char="•"/>
            </a:pPr>
            <a:r>
              <a:rPr lang="en-US" dirty="0" smtClean="0"/>
              <a:t>At what spatial scales and temporal scales do unobserved effects become uniform?</a:t>
            </a:r>
          </a:p>
          <a:p>
            <a:pPr marL="285750" indent="-285750">
              <a:buFont typeface="Arial"/>
              <a:buChar char="•"/>
            </a:pPr>
            <a:r>
              <a:rPr lang="en-US" dirty="0" smtClean="0"/>
              <a:t>Does irrigation make a difference?</a:t>
            </a:r>
          </a:p>
          <a:p>
            <a:pPr marL="285750" indent="-285750">
              <a:buFont typeface="Arial"/>
              <a:buChar char="•"/>
            </a:pPr>
            <a:r>
              <a:rPr lang="en-US" b="1" dirty="0" smtClean="0"/>
              <a:t>Does property size make a difference?</a:t>
            </a:r>
            <a:endParaRPr lang="en-US" b="1" dirty="0"/>
          </a:p>
        </p:txBody>
      </p:sp>
      <p:sp>
        <p:nvSpPr>
          <p:cNvPr id="64" name="TextBox 63"/>
          <p:cNvSpPr txBox="1"/>
          <p:nvPr/>
        </p:nvSpPr>
        <p:spPr>
          <a:xfrm>
            <a:off x="2523167" y="872757"/>
            <a:ext cx="4279236" cy="369332"/>
          </a:xfrm>
          <a:prstGeom prst="rect">
            <a:avLst/>
          </a:prstGeom>
          <a:noFill/>
        </p:spPr>
        <p:txBody>
          <a:bodyPr wrap="none" rtlCol="0">
            <a:spAutoFit/>
          </a:bodyPr>
          <a:lstStyle/>
          <a:p>
            <a:r>
              <a:rPr lang="en-US" dirty="0" smtClean="0"/>
              <a:t>Compare plots for large </a:t>
            </a:r>
            <a:r>
              <a:rPr lang="en-US" dirty="0" err="1" smtClean="0"/>
              <a:t>vs</a:t>
            </a:r>
            <a:r>
              <a:rPr lang="en-US" dirty="0" smtClean="0"/>
              <a:t> small properties:</a:t>
            </a:r>
            <a:endParaRPr lang="en-US" dirty="0"/>
          </a:p>
        </p:txBody>
      </p:sp>
      <p:grpSp>
        <p:nvGrpSpPr>
          <p:cNvPr id="35" name="Group 34"/>
          <p:cNvGrpSpPr/>
          <p:nvPr/>
        </p:nvGrpSpPr>
        <p:grpSpPr>
          <a:xfrm>
            <a:off x="459654" y="1299924"/>
            <a:ext cx="4511583" cy="1351646"/>
            <a:chOff x="319078" y="1494719"/>
            <a:chExt cx="4511583" cy="1351646"/>
          </a:xfrm>
        </p:grpSpPr>
        <p:cxnSp>
          <p:nvCxnSpPr>
            <p:cNvPr id="36" name="Elbow Connector 35"/>
            <p:cNvCxnSpPr/>
            <p:nvPr/>
          </p:nvCxnSpPr>
          <p:spPr>
            <a:xfrm rot="16200000" flipH="1">
              <a:off x="1466453" y="1507575"/>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a:xfrm rot="16200000" flipH="1">
              <a:off x="2690811" y="1507576"/>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9" name="Elbow Connector 38"/>
            <p:cNvCxnSpPr/>
            <p:nvPr/>
          </p:nvCxnSpPr>
          <p:spPr>
            <a:xfrm rot="16200000" flipH="1">
              <a:off x="3965875" y="1507578"/>
              <a:ext cx="854084" cy="828371"/>
            </a:xfrm>
            <a:prstGeom prst="bentConnector3">
              <a:avLst>
                <a:gd name="adj1" fmla="val 100185"/>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19078" y="1744915"/>
              <a:ext cx="1142260" cy="369332"/>
            </a:xfrm>
            <a:prstGeom prst="rect">
              <a:avLst/>
            </a:prstGeom>
            <a:noFill/>
          </p:spPr>
          <p:txBody>
            <a:bodyPr wrap="none" rtlCol="0">
              <a:spAutoFit/>
            </a:bodyPr>
            <a:lstStyle/>
            <a:p>
              <a:r>
                <a:rPr lang="en-US" dirty="0" smtClean="0"/>
                <a:t>Plant date</a:t>
              </a:r>
              <a:endParaRPr lang="en-US" dirty="0"/>
            </a:p>
          </p:txBody>
        </p:sp>
        <p:sp>
          <p:nvSpPr>
            <p:cNvPr id="46" name="TextBox 45"/>
            <p:cNvSpPr txBox="1"/>
            <p:nvPr/>
          </p:nvSpPr>
          <p:spPr>
            <a:xfrm>
              <a:off x="1467473" y="2477033"/>
              <a:ext cx="928898" cy="369332"/>
            </a:xfrm>
            <a:prstGeom prst="rect">
              <a:avLst/>
            </a:prstGeom>
            <a:noFill/>
          </p:spPr>
          <p:txBody>
            <a:bodyPr wrap="none" rtlCol="0">
              <a:spAutoFit/>
            </a:bodyPr>
            <a:lstStyle/>
            <a:p>
              <a:pPr algn="ctr"/>
              <a:r>
                <a:rPr lang="en-US" dirty="0" smtClean="0"/>
                <a:t>Driver 1</a:t>
              </a:r>
              <a:endParaRPr lang="en-US" dirty="0"/>
            </a:p>
          </p:txBody>
        </p:sp>
        <p:sp>
          <p:nvSpPr>
            <p:cNvPr id="47" name="TextBox 46"/>
            <p:cNvSpPr txBox="1"/>
            <p:nvPr/>
          </p:nvSpPr>
          <p:spPr>
            <a:xfrm>
              <a:off x="3901763" y="2477033"/>
              <a:ext cx="928898" cy="369332"/>
            </a:xfrm>
            <a:prstGeom prst="rect">
              <a:avLst/>
            </a:prstGeom>
            <a:noFill/>
          </p:spPr>
          <p:txBody>
            <a:bodyPr wrap="none" rtlCol="0">
              <a:spAutoFit/>
            </a:bodyPr>
            <a:lstStyle/>
            <a:p>
              <a:pPr algn="ctr"/>
              <a:r>
                <a:rPr lang="en-US" dirty="0" smtClean="0"/>
                <a:t>Driver 3</a:t>
              </a:r>
              <a:endParaRPr lang="en-US" dirty="0"/>
            </a:p>
          </p:txBody>
        </p:sp>
        <p:sp>
          <p:nvSpPr>
            <p:cNvPr id="49" name="TextBox 48"/>
            <p:cNvSpPr txBox="1"/>
            <p:nvPr/>
          </p:nvSpPr>
          <p:spPr>
            <a:xfrm>
              <a:off x="2648952" y="2477033"/>
              <a:ext cx="928898" cy="369332"/>
            </a:xfrm>
            <a:prstGeom prst="rect">
              <a:avLst/>
            </a:prstGeom>
            <a:noFill/>
          </p:spPr>
          <p:txBody>
            <a:bodyPr wrap="none" rtlCol="0">
              <a:spAutoFit/>
            </a:bodyPr>
            <a:lstStyle/>
            <a:p>
              <a:pPr algn="ctr"/>
              <a:r>
                <a:rPr lang="en-US" dirty="0" smtClean="0"/>
                <a:t>Driver 2</a:t>
              </a:r>
              <a:endParaRPr lang="en-US" dirty="0"/>
            </a:p>
          </p:txBody>
        </p:sp>
        <p:sp>
          <p:nvSpPr>
            <p:cNvPr id="57" name="Freeform 56"/>
            <p:cNvSpPr/>
            <p:nvPr/>
          </p:nvSpPr>
          <p:spPr>
            <a:xfrm>
              <a:off x="1643529" y="1538941"/>
              <a:ext cx="448236" cy="687294"/>
            </a:xfrm>
            <a:custGeom>
              <a:avLst/>
              <a:gdLst>
                <a:gd name="connsiteX0" fmla="*/ 0 w 448236"/>
                <a:gd name="connsiteY0" fmla="*/ 0 h 687294"/>
                <a:gd name="connsiteX1" fmla="*/ 89647 w 448236"/>
                <a:gd name="connsiteY1" fmla="*/ 29883 h 687294"/>
                <a:gd name="connsiteX2" fmla="*/ 224118 w 448236"/>
                <a:gd name="connsiteY2" fmla="*/ 239059 h 687294"/>
                <a:gd name="connsiteX3" fmla="*/ 254000 w 448236"/>
                <a:gd name="connsiteY3" fmla="*/ 328706 h 687294"/>
                <a:gd name="connsiteX4" fmla="*/ 268942 w 448236"/>
                <a:gd name="connsiteY4" fmla="*/ 373530 h 687294"/>
                <a:gd name="connsiteX5" fmla="*/ 283883 w 448236"/>
                <a:gd name="connsiteY5" fmla="*/ 433294 h 687294"/>
                <a:gd name="connsiteX6" fmla="*/ 343647 w 448236"/>
                <a:gd name="connsiteY6" fmla="*/ 522941 h 687294"/>
                <a:gd name="connsiteX7" fmla="*/ 433295 w 448236"/>
                <a:gd name="connsiteY7" fmla="*/ 672353 h 687294"/>
                <a:gd name="connsiteX8" fmla="*/ 448236 w 448236"/>
                <a:gd name="connsiteY8" fmla="*/ 687294 h 68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236" h="687294">
                  <a:moveTo>
                    <a:pt x="0" y="0"/>
                  </a:moveTo>
                  <a:cubicBezTo>
                    <a:pt x="29882" y="9961"/>
                    <a:pt x="66502" y="8518"/>
                    <a:pt x="89647" y="29883"/>
                  </a:cubicBezTo>
                  <a:cubicBezTo>
                    <a:pt x="120001" y="57902"/>
                    <a:pt x="198926" y="176078"/>
                    <a:pt x="224118" y="239059"/>
                  </a:cubicBezTo>
                  <a:cubicBezTo>
                    <a:pt x="235816" y="268305"/>
                    <a:pt x="244039" y="298824"/>
                    <a:pt x="254000" y="328706"/>
                  </a:cubicBezTo>
                  <a:cubicBezTo>
                    <a:pt x="258981" y="343647"/>
                    <a:pt x="265122" y="358251"/>
                    <a:pt x="268942" y="373530"/>
                  </a:cubicBezTo>
                  <a:cubicBezTo>
                    <a:pt x="273922" y="393451"/>
                    <a:pt x="274700" y="414927"/>
                    <a:pt x="283883" y="433294"/>
                  </a:cubicBezTo>
                  <a:cubicBezTo>
                    <a:pt x="299944" y="465416"/>
                    <a:pt x="327586" y="490819"/>
                    <a:pt x="343647" y="522941"/>
                  </a:cubicBezTo>
                  <a:cubicBezTo>
                    <a:pt x="409714" y="655075"/>
                    <a:pt x="371912" y="610971"/>
                    <a:pt x="433295" y="672353"/>
                  </a:cubicBezTo>
                  <a:lnTo>
                    <a:pt x="448236" y="687294"/>
                  </a:ln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8" name="Freeform 57"/>
            <p:cNvSpPr/>
            <p:nvPr/>
          </p:nvSpPr>
          <p:spPr>
            <a:xfrm>
              <a:off x="4016130" y="1808914"/>
              <a:ext cx="642470" cy="17079"/>
            </a:xfrm>
            <a:custGeom>
              <a:avLst/>
              <a:gdLst>
                <a:gd name="connsiteX0" fmla="*/ 0 w 642470"/>
                <a:gd name="connsiteY0" fmla="*/ 1106 h 17079"/>
                <a:gd name="connsiteX1" fmla="*/ 373529 w 642470"/>
                <a:gd name="connsiteY1" fmla="*/ 1106 h 17079"/>
                <a:gd name="connsiteX2" fmla="*/ 642470 w 642470"/>
                <a:gd name="connsiteY2" fmla="*/ 1106 h 17079"/>
              </a:gdLst>
              <a:ahLst/>
              <a:cxnLst>
                <a:cxn ang="0">
                  <a:pos x="connsiteX0" y="connsiteY0"/>
                </a:cxn>
                <a:cxn ang="0">
                  <a:pos x="connsiteX1" y="connsiteY1"/>
                </a:cxn>
                <a:cxn ang="0">
                  <a:pos x="connsiteX2" y="connsiteY2"/>
                </a:cxn>
              </a:cxnLst>
              <a:rect l="l" t="t" r="r" b="b"/>
              <a:pathLst>
                <a:path w="642470" h="17079">
                  <a:moveTo>
                    <a:pt x="0" y="1106"/>
                  </a:moveTo>
                  <a:cubicBezTo>
                    <a:pt x="212888" y="31518"/>
                    <a:pt x="19920" y="10928"/>
                    <a:pt x="373529" y="1106"/>
                  </a:cubicBezTo>
                  <a:cubicBezTo>
                    <a:pt x="463141" y="-1383"/>
                    <a:pt x="552823" y="1106"/>
                    <a:pt x="642470" y="1106"/>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9" name="Freeform 58"/>
            <p:cNvSpPr/>
            <p:nvPr/>
          </p:nvSpPr>
          <p:spPr>
            <a:xfrm>
              <a:off x="2768647" y="1703294"/>
              <a:ext cx="763391" cy="318373"/>
            </a:xfrm>
            <a:custGeom>
              <a:avLst/>
              <a:gdLst>
                <a:gd name="connsiteX0" fmla="*/ 0 w 911412"/>
                <a:gd name="connsiteY0" fmla="*/ 59765 h 480181"/>
                <a:gd name="connsiteX1" fmla="*/ 194235 w 911412"/>
                <a:gd name="connsiteY1" fmla="*/ 268941 h 480181"/>
                <a:gd name="connsiteX2" fmla="*/ 268941 w 911412"/>
                <a:gd name="connsiteY2" fmla="*/ 343647 h 480181"/>
                <a:gd name="connsiteX3" fmla="*/ 343647 w 911412"/>
                <a:gd name="connsiteY3" fmla="*/ 403412 h 480181"/>
                <a:gd name="connsiteX4" fmla="*/ 388471 w 911412"/>
                <a:gd name="connsiteY4" fmla="*/ 418353 h 480181"/>
                <a:gd name="connsiteX5" fmla="*/ 612588 w 911412"/>
                <a:gd name="connsiteY5" fmla="*/ 463177 h 480181"/>
                <a:gd name="connsiteX6" fmla="*/ 762000 w 911412"/>
                <a:gd name="connsiteY6" fmla="*/ 418353 h 480181"/>
                <a:gd name="connsiteX7" fmla="*/ 806824 w 911412"/>
                <a:gd name="connsiteY7" fmla="*/ 388471 h 480181"/>
                <a:gd name="connsiteX8" fmla="*/ 836706 w 911412"/>
                <a:gd name="connsiteY8" fmla="*/ 358588 h 480181"/>
                <a:gd name="connsiteX9" fmla="*/ 896471 w 911412"/>
                <a:gd name="connsiteY9" fmla="*/ 239059 h 480181"/>
                <a:gd name="connsiteX10" fmla="*/ 911412 w 911412"/>
                <a:gd name="connsiteY10" fmla="*/ 149412 h 480181"/>
                <a:gd name="connsiteX11" fmla="*/ 896471 w 911412"/>
                <a:gd name="connsiteY11" fmla="*/ 14941 h 480181"/>
                <a:gd name="connsiteX12" fmla="*/ 896471 w 911412"/>
                <a:gd name="connsiteY12" fmla="*/ 0 h 480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11412" h="480181">
                  <a:moveTo>
                    <a:pt x="0" y="59765"/>
                  </a:moveTo>
                  <a:cubicBezTo>
                    <a:pt x="121733" y="201787"/>
                    <a:pt x="57179" y="131885"/>
                    <a:pt x="194235" y="268941"/>
                  </a:cubicBezTo>
                  <a:lnTo>
                    <a:pt x="268941" y="343647"/>
                  </a:lnTo>
                  <a:cubicBezTo>
                    <a:pt x="296735" y="371441"/>
                    <a:pt x="305951" y="384564"/>
                    <a:pt x="343647" y="403412"/>
                  </a:cubicBezTo>
                  <a:cubicBezTo>
                    <a:pt x="357734" y="410455"/>
                    <a:pt x="373530" y="413373"/>
                    <a:pt x="388471" y="418353"/>
                  </a:cubicBezTo>
                  <a:cubicBezTo>
                    <a:pt x="515643" y="503135"/>
                    <a:pt x="442424" y="482084"/>
                    <a:pt x="612588" y="463177"/>
                  </a:cubicBezTo>
                  <a:cubicBezTo>
                    <a:pt x="645995" y="454825"/>
                    <a:pt x="740177" y="432901"/>
                    <a:pt x="762000" y="418353"/>
                  </a:cubicBezTo>
                  <a:cubicBezTo>
                    <a:pt x="776941" y="408392"/>
                    <a:pt x="792802" y="399689"/>
                    <a:pt x="806824" y="388471"/>
                  </a:cubicBezTo>
                  <a:cubicBezTo>
                    <a:pt x="817824" y="379671"/>
                    <a:pt x="829458" y="370667"/>
                    <a:pt x="836706" y="358588"/>
                  </a:cubicBezTo>
                  <a:cubicBezTo>
                    <a:pt x="859625" y="320390"/>
                    <a:pt x="896471" y="239059"/>
                    <a:pt x="896471" y="239059"/>
                  </a:cubicBezTo>
                  <a:cubicBezTo>
                    <a:pt x="901451" y="209177"/>
                    <a:pt x="911412" y="179707"/>
                    <a:pt x="911412" y="149412"/>
                  </a:cubicBezTo>
                  <a:cubicBezTo>
                    <a:pt x="911412" y="104313"/>
                    <a:pt x="900959" y="59817"/>
                    <a:pt x="896471" y="14941"/>
                  </a:cubicBezTo>
                  <a:cubicBezTo>
                    <a:pt x="895975" y="9985"/>
                    <a:pt x="896471" y="4980"/>
                    <a:pt x="896471" y="0"/>
                  </a:cubicBezTo>
                </a:path>
              </a:pathLst>
            </a:custGeom>
            <a:ln w="50800"/>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pic>
        <p:nvPicPr>
          <p:cNvPr id="27" name="Picture 26" descr="matopiba polygons with scal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5344" y="1299923"/>
            <a:ext cx="4030201" cy="2622134"/>
          </a:xfrm>
          <a:prstGeom prst="rect">
            <a:avLst/>
          </a:prstGeom>
        </p:spPr>
      </p:pic>
    </p:spTree>
    <p:extLst>
      <p:ext uri="{BB962C8B-B14F-4D97-AF65-F5344CB8AC3E}">
        <p14:creationId xmlns:p14="http://schemas.microsoft.com/office/powerpoint/2010/main" val="330252006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3FE1DD4-46B3-2A45-8695-7DF7878C2BC6}" type="slidenum">
              <a:rPr lang="en-US" smtClean="0"/>
              <a:t>45</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pic>
        <p:nvPicPr>
          <p:cNvPr id="16" name="Picture 15" descr="Plant 2016 cells.tiff"/>
          <p:cNvPicPr>
            <a:picLocks noChangeAspect="1"/>
          </p:cNvPicPr>
          <p:nvPr/>
        </p:nvPicPr>
        <p:blipFill rotWithShape="1">
          <a:blip r:embed="rId3">
            <a:extLst>
              <a:ext uri="{28A0092B-C50C-407E-A947-70E740481C1C}">
                <a14:useLocalDpi xmlns:a14="http://schemas.microsoft.com/office/drawing/2010/main" val="0"/>
              </a:ext>
            </a:extLst>
          </a:blip>
          <a:srcRect l="36971" t="14417" r="17057" b="-81"/>
          <a:stretch/>
        </p:blipFill>
        <p:spPr>
          <a:xfrm>
            <a:off x="240476" y="1258332"/>
            <a:ext cx="1960857" cy="3256432"/>
          </a:xfrm>
          <a:prstGeom prst="rect">
            <a:avLst/>
          </a:prstGeom>
        </p:spPr>
      </p:pic>
      <p:sp>
        <p:nvSpPr>
          <p:cNvPr id="20" name="TextBox 19"/>
          <p:cNvSpPr txBox="1"/>
          <p:nvPr/>
        </p:nvSpPr>
        <p:spPr>
          <a:xfrm>
            <a:off x="1497902" y="136361"/>
            <a:ext cx="6066234" cy="461665"/>
          </a:xfrm>
          <a:prstGeom prst="rect">
            <a:avLst/>
          </a:prstGeom>
          <a:noFill/>
        </p:spPr>
        <p:txBody>
          <a:bodyPr wrap="none" rtlCol="0">
            <a:spAutoFit/>
          </a:bodyPr>
          <a:lstStyle/>
          <a:p>
            <a:r>
              <a:rPr lang="en-US" sz="2400" dirty="0" smtClean="0"/>
              <a:t>Exploratory data analysis to address challenges</a:t>
            </a:r>
            <a:endParaRPr lang="en-US" sz="2400" dirty="0"/>
          </a:p>
        </p:txBody>
      </p:sp>
      <p:sp>
        <p:nvSpPr>
          <p:cNvPr id="11" name="TextBox 10"/>
          <p:cNvSpPr txBox="1"/>
          <p:nvPr/>
        </p:nvSpPr>
        <p:spPr>
          <a:xfrm>
            <a:off x="931333" y="889000"/>
            <a:ext cx="652643" cy="369332"/>
          </a:xfrm>
          <a:prstGeom prst="rect">
            <a:avLst/>
          </a:prstGeom>
          <a:noFill/>
        </p:spPr>
        <p:txBody>
          <a:bodyPr wrap="none" rtlCol="0">
            <a:spAutoFit/>
          </a:bodyPr>
          <a:lstStyle/>
          <a:p>
            <a:r>
              <a:rPr lang="en-US" dirty="0" smtClean="0"/>
              <a:t>2016</a:t>
            </a:r>
            <a:endParaRPr lang="en-US" dirty="0"/>
          </a:p>
        </p:txBody>
      </p:sp>
      <p:sp>
        <p:nvSpPr>
          <p:cNvPr id="21" name="TextBox 20"/>
          <p:cNvSpPr txBox="1"/>
          <p:nvPr/>
        </p:nvSpPr>
        <p:spPr>
          <a:xfrm>
            <a:off x="3205716" y="879044"/>
            <a:ext cx="652643" cy="369332"/>
          </a:xfrm>
          <a:prstGeom prst="rect">
            <a:avLst/>
          </a:prstGeom>
          <a:noFill/>
        </p:spPr>
        <p:txBody>
          <a:bodyPr wrap="none" rtlCol="0">
            <a:spAutoFit/>
          </a:bodyPr>
          <a:lstStyle/>
          <a:p>
            <a:r>
              <a:rPr lang="en-US" dirty="0" smtClean="0"/>
              <a:t>2015</a:t>
            </a:r>
            <a:endParaRPr lang="en-US" dirty="0"/>
          </a:p>
        </p:txBody>
      </p:sp>
      <p:pic>
        <p:nvPicPr>
          <p:cNvPr id="22" name="Picture 21" descr="Plant 2015 cell.tiff"/>
          <p:cNvPicPr>
            <a:picLocks noChangeAspect="1"/>
          </p:cNvPicPr>
          <p:nvPr/>
        </p:nvPicPr>
        <p:blipFill rotWithShape="1">
          <a:blip r:embed="rId4">
            <a:extLst>
              <a:ext uri="{28A0092B-C50C-407E-A947-70E740481C1C}">
                <a14:useLocalDpi xmlns:a14="http://schemas.microsoft.com/office/drawing/2010/main" val="0"/>
              </a:ext>
            </a:extLst>
          </a:blip>
          <a:srcRect l="34230" t="14759" r="16693" b="-272"/>
          <a:stretch/>
        </p:blipFill>
        <p:spPr>
          <a:xfrm>
            <a:off x="2437400" y="1248376"/>
            <a:ext cx="1975556" cy="3256432"/>
          </a:xfrm>
          <a:prstGeom prst="rect">
            <a:avLst/>
          </a:prstGeom>
        </p:spPr>
      </p:pic>
      <p:pic>
        <p:nvPicPr>
          <p:cNvPr id="23" name="Picture 22" descr="Plant 2005 cell.tiff"/>
          <p:cNvPicPr>
            <a:picLocks noChangeAspect="1"/>
          </p:cNvPicPr>
          <p:nvPr/>
        </p:nvPicPr>
        <p:blipFill rotWithShape="1">
          <a:blip r:embed="rId5">
            <a:extLst>
              <a:ext uri="{28A0092B-C50C-407E-A947-70E740481C1C}">
                <a14:useLocalDpi xmlns:a14="http://schemas.microsoft.com/office/drawing/2010/main" val="0"/>
              </a:ext>
            </a:extLst>
          </a:blip>
          <a:srcRect l="40771" t="20749" r="15345" b="1"/>
          <a:stretch/>
        </p:blipFill>
        <p:spPr>
          <a:xfrm>
            <a:off x="6720394" y="1244220"/>
            <a:ext cx="2155490" cy="3301823"/>
          </a:xfrm>
          <a:prstGeom prst="rect">
            <a:avLst/>
          </a:prstGeom>
        </p:spPr>
      </p:pic>
      <p:sp>
        <p:nvSpPr>
          <p:cNvPr id="24" name="TextBox 23"/>
          <p:cNvSpPr txBox="1"/>
          <p:nvPr/>
        </p:nvSpPr>
        <p:spPr>
          <a:xfrm>
            <a:off x="7353997" y="889000"/>
            <a:ext cx="652643" cy="369332"/>
          </a:xfrm>
          <a:prstGeom prst="rect">
            <a:avLst/>
          </a:prstGeom>
          <a:noFill/>
        </p:spPr>
        <p:txBody>
          <a:bodyPr wrap="none" rtlCol="0">
            <a:spAutoFit/>
          </a:bodyPr>
          <a:lstStyle/>
          <a:p>
            <a:r>
              <a:rPr lang="en-US" dirty="0" smtClean="0"/>
              <a:t>2005</a:t>
            </a:r>
            <a:endParaRPr lang="en-US" dirty="0"/>
          </a:p>
        </p:txBody>
      </p:sp>
      <p:sp>
        <p:nvSpPr>
          <p:cNvPr id="13" name="TextBox 12"/>
          <p:cNvSpPr txBox="1"/>
          <p:nvPr/>
        </p:nvSpPr>
        <p:spPr>
          <a:xfrm>
            <a:off x="267300" y="5081390"/>
            <a:ext cx="8325792" cy="646331"/>
          </a:xfrm>
          <a:prstGeom prst="rect">
            <a:avLst/>
          </a:prstGeom>
          <a:noFill/>
        </p:spPr>
        <p:txBody>
          <a:bodyPr wrap="none" rtlCol="0">
            <a:spAutoFit/>
          </a:bodyPr>
          <a:lstStyle/>
          <a:p>
            <a:pPr algn="ctr"/>
            <a:r>
              <a:rPr lang="en-US" dirty="0" smtClean="0"/>
              <a:t>Persistence of spatial trends over time:</a:t>
            </a:r>
          </a:p>
          <a:p>
            <a:pPr algn="ctr"/>
            <a:r>
              <a:rPr lang="en-US" dirty="0" smtClean="0"/>
              <a:t>The relative importance of time-invariant local characteristics and time-varying climate </a:t>
            </a:r>
            <a:endParaRPr lang="en-US" dirty="0"/>
          </a:p>
        </p:txBody>
      </p:sp>
      <p:pic>
        <p:nvPicPr>
          <p:cNvPr id="14" name="Picture 13" descr="2010 plant.tiff"/>
          <p:cNvPicPr>
            <a:picLocks noChangeAspect="1"/>
          </p:cNvPicPr>
          <p:nvPr/>
        </p:nvPicPr>
        <p:blipFill rotWithShape="1">
          <a:blip r:embed="rId6">
            <a:extLst>
              <a:ext uri="{28A0092B-C50C-407E-A947-70E740481C1C}">
                <a14:useLocalDpi xmlns:a14="http://schemas.microsoft.com/office/drawing/2010/main" val="0"/>
              </a:ext>
            </a:extLst>
          </a:blip>
          <a:srcRect l="37823" t="17663" r="17647" b="711"/>
          <a:stretch/>
        </p:blipFill>
        <p:spPr>
          <a:xfrm>
            <a:off x="4567735" y="1248377"/>
            <a:ext cx="1985465" cy="3256432"/>
          </a:xfrm>
          <a:prstGeom prst="rect">
            <a:avLst/>
          </a:prstGeom>
        </p:spPr>
      </p:pic>
      <p:sp>
        <p:nvSpPr>
          <p:cNvPr id="25" name="TextBox 24"/>
          <p:cNvSpPr txBox="1"/>
          <p:nvPr/>
        </p:nvSpPr>
        <p:spPr>
          <a:xfrm>
            <a:off x="5207000" y="889000"/>
            <a:ext cx="652643" cy="369332"/>
          </a:xfrm>
          <a:prstGeom prst="rect">
            <a:avLst/>
          </a:prstGeom>
          <a:noFill/>
        </p:spPr>
        <p:txBody>
          <a:bodyPr wrap="none" rtlCol="0">
            <a:spAutoFit/>
          </a:bodyPr>
          <a:lstStyle/>
          <a:p>
            <a:r>
              <a:rPr lang="en-US" dirty="0" smtClean="0"/>
              <a:t>2010</a:t>
            </a:r>
            <a:endParaRPr lang="en-US" dirty="0"/>
          </a:p>
        </p:txBody>
      </p:sp>
    </p:spTree>
    <p:extLst>
      <p:ext uri="{BB962C8B-B14F-4D97-AF65-F5344CB8AC3E}">
        <p14:creationId xmlns:p14="http://schemas.microsoft.com/office/powerpoint/2010/main" val="227090616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6631648" y="2791022"/>
            <a:ext cx="2404772" cy="3088942"/>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832968" y="2791022"/>
            <a:ext cx="4798680" cy="3088942"/>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6637737" y="1238711"/>
            <a:ext cx="2398683" cy="15523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232965" y="1238711"/>
            <a:ext cx="2398683" cy="15523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1834282" y="1238711"/>
            <a:ext cx="2398683" cy="155231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B3FE1DD4-46B3-2A45-8695-7DF7878C2BC6}" type="slidenum">
              <a:rPr lang="en-US" smtClean="0"/>
              <a:t>46</a:t>
            </a:fld>
            <a:endParaRPr lang="en-US"/>
          </a:p>
        </p:txBody>
      </p:sp>
      <p:grpSp>
        <p:nvGrpSpPr>
          <p:cNvPr id="4" name="Group 3"/>
          <p:cNvGrpSpPr/>
          <p:nvPr/>
        </p:nvGrpSpPr>
        <p:grpSpPr>
          <a:xfrm>
            <a:off x="1658662" y="6352067"/>
            <a:ext cx="6182328" cy="501347"/>
            <a:chOff x="1152922" y="5815616"/>
            <a:chExt cx="6182328" cy="501347"/>
          </a:xfrm>
        </p:grpSpPr>
        <p:sp>
          <p:nvSpPr>
            <p:cNvPr id="5" name="Chevron 4"/>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7" name="Chevron 6"/>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TextBox 7"/>
            <p:cNvSpPr txBox="1"/>
            <p:nvPr/>
          </p:nvSpPr>
          <p:spPr>
            <a:xfrm>
              <a:off x="3046993" y="5865750"/>
              <a:ext cx="1913880" cy="369332"/>
            </a:xfrm>
            <a:prstGeom prst="rect">
              <a:avLst/>
            </a:prstGeom>
            <a:noFill/>
          </p:spPr>
          <p:txBody>
            <a:bodyPr wrap="none" rtlCol="0">
              <a:spAutoFit/>
            </a:bodyPr>
            <a:lstStyle/>
            <a:p>
              <a:r>
                <a:rPr lang="en-US" dirty="0" smtClean="0"/>
                <a:t>Timing estimation</a:t>
              </a:r>
              <a:endParaRPr lang="en-US" dirty="0"/>
            </a:p>
          </p:txBody>
        </p:sp>
        <p:sp>
          <p:nvSpPr>
            <p:cNvPr id="9" name="Chevron 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5129663" y="5865751"/>
              <a:ext cx="1928733" cy="369332"/>
            </a:xfrm>
            <a:prstGeom prst="rect">
              <a:avLst/>
            </a:prstGeom>
            <a:noFill/>
          </p:spPr>
          <p:txBody>
            <a:bodyPr wrap="none" rtlCol="0">
              <a:spAutoFit/>
            </a:bodyPr>
            <a:lstStyle/>
            <a:p>
              <a:r>
                <a:rPr lang="en-US" b="1" dirty="0" smtClean="0"/>
                <a:t>Statistical analysis</a:t>
              </a:r>
              <a:endParaRPr lang="en-US" b="1" dirty="0"/>
            </a:p>
          </p:txBody>
        </p:sp>
      </p:grpSp>
      <p:sp>
        <p:nvSpPr>
          <p:cNvPr id="20" name="TextBox 19"/>
          <p:cNvSpPr txBox="1"/>
          <p:nvPr/>
        </p:nvSpPr>
        <p:spPr>
          <a:xfrm>
            <a:off x="1490425" y="147283"/>
            <a:ext cx="6199133" cy="461665"/>
          </a:xfrm>
          <a:prstGeom prst="rect">
            <a:avLst/>
          </a:prstGeom>
          <a:noFill/>
        </p:spPr>
        <p:txBody>
          <a:bodyPr wrap="none" rtlCol="0">
            <a:spAutoFit/>
          </a:bodyPr>
          <a:lstStyle/>
          <a:p>
            <a:r>
              <a:rPr lang="en-US" sz="2400" dirty="0" smtClean="0"/>
              <a:t>Each model addresses the challenges differently</a:t>
            </a:r>
            <a:endParaRPr lang="en-US" sz="2400" dirty="0"/>
          </a:p>
        </p:txBody>
      </p:sp>
      <p:sp>
        <p:nvSpPr>
          <p:cNvPr id="3" name="TextBox 2"/>
          <p:cNvSpPr txBox="1"/>
          <p:nvPr/>
        </p:nvSpPr>
        <p:spPr>
          <a:xfrm>
            <a:off x="2944242" y="683024"/>
            <a:ext cx="587796" cy="400110"/>
          </a:xfrm>
          <a:prstGeom prst="rect">
            <a:avLst/>
          </a:prstGeom>
          <a:noFill/>
        </p:spPr>
        <p:txBody>
          <a:bodyPr wrap="none" rtlCol="0">
            <a:spAutoFit/>
          </a:bodyPr>
          <a:lstStyle/>
          <a:p>
            <a:r>
              <a:rPr lang="en-US" sz="2000" b="1" dirty="0" smtClean="0"/>
              <a:t>OLS</a:t>
            </a:r>
            <a:endParaRPr lang="en-US" sz="2000" b="1" dirty="0"/>
          </a:p>
        </p:txBody>
      </p:sp>
      <p:sp>
        <p:nvSpPr>
          <p:cNvPr id="11" name="TextBox 10"/>
          <p:cNvSpPr txBox="1"/>
          <p:nvPr/>
        </p:nvSpPr>
        <p:spPr>
          <a:xfrm>
            <a:off x="4707218" y="718146"/>
            <a:ext cx="1518790" cy="400110"/>
          </a:xfrm>
          <a:prstGeom prst="rect">
            <a:avLst/>
          </a:prstGeom>
          <a:noFill/>
        </p:spPr>
        <p:txBody>
          <a:bodyPr wrap="none" rtlCol="0">
            <a:spAutoFit/>
          </a:bodyPr>
          <a:lstStyle/>
          <a:p>
            <a:r>
              <a:rPr lang="en-US" sz="2000" b="1" dirty="0" smtClean="0"/>
              <a:t>Fixed effects</a:t>
            </a:r>
            <a:endParaRPr lang="en-US" sz="2000" b="1" dirty="0"/>
          </a:p>
        </p:txBody>
      </p:sp>
      <p:sp>
        <p:nvSpPr>
          <p:cNvPr id="12" name="TextBox 11"/>
          <p:cNvSpPr txBox="1"/>
          <p:nvPr/>
        </p:nvSpPr>
        <p:spPr>
          <a:xfrm>
            <a:off x="6920797" y="694309"/>
            <a:ext cx="1766003" cy="400110"/>
          </a:xfrm>
          <a:prstGeom prst="rect">
            <a:avLst/>
          </a:prstGeom>
          <a:noFill/>
        </p:spPr>
        <p:txBody>
          <a:bodyPr wrap="none" rtlCol="0">
            <a:spAutoFit/>
          </a:bodyPr>
          <a:lstStyle/>
          <a:p>
            <a:r>
              <a:rPr lang="en-US" sz="2000" b="1" dirty="0"/>
              <a:t>R</a:t>
            </a:r>
            <a:r>
              <a:rPr lang="en-US" sz="2000" b="1" dirty="0" smtClean="0"/>
              <a:t>andom forest</a:t>
            </a:r>
            <a:endParaRPr lang="en-US" sz="2000" b="1" dirty="0"/>
          </a:p>
        </p:txBody>
      </p:sp>
      <p:sp>
        <p:nvSpPr>
          <p:cNvPr id="19" name="TextBox 18"/>
          <p:cNvSpPr txBox="1"/>
          <p:nvPr/>
        </p:nvSpPr>
        <p:spPr>
          <a:xfrm>
            <a:off x="85522" y="1564336"/>
            <a:ext cx="1780122" cy="1015663"/>
          </a:xfrm>
          <a:prstGeom prst="rect">
            <a:avLst/>
          </a:prstGeom>
          <a:noFill/>
        </p:spPr>
        <p:txBody>
          <a:bodyPr wrap="square" rtlCol="0">
            <a:spAutoFit/>
          </a:bodyPr>
          <a:lstStyle/>
          <a:p>
            <a:pPr algn="ctr"/>
            <a:r>
              <a:rPr lang="en-US" sz="2000" b="1" dirty="0" smtClean="0"/>
              <a:t>Unobservable controls on planting date</a:t>
            </a:r>
            <a:endParaRPr lang="en-US" sz="2000" b="1" dirty="0"/>
          </a:p>
        </p:txBody>
      </p:sp>
      <p:sp>
        <p:nvSpPr>
          <p:cNvPr id="21" name="TextBox 20"/>
          <p:cNvSpPr txBox="1"/>
          <p:nvPr/>
        </p:nvSpPr>
        <p:spPr>
          <a:xfrm>
            <a:off x="62712" y="3145250"/>
            <a:ext cx="1658662" cy="1015663"/>
          </a:xfrm>
          <a:prstGeom prst="rect">
            <a:avLst/>
          </a:prstGeom>
          <a:noFill/>
        </p:spPr>
        <p:txBody>
          <a:bodyPr wrap="square" rtlCol="0">
            <a:spAutoFit/>
          </a:bodyPr>
          <a:lstStyle/>
          <a:p>
            <a:pPr algn="ctr"/>
            <a:r>
              <a:rPr lang="en-US" sz="2000" b="1" dirty="0" smtClean="0"/>
              <a:t>Relationships depend on planting time</a:t>
            </a:r>
            <a:endParaRPr lang="en-US" sz="2000" b="1" dirty="0"/>
          </a:p>
        </p:txBody>
      </p:sp>
      <p:sp>
        <p:nvSpPr>
          <p:cNvPr id="22" name="TextBox 21"/>
          <p:cNvSpPr txBox="1"/>
          <p:nvPr/>
        </p:nvSpPr>
        <p:spPr>
          <a:xfrm>
            <a:off x="38214" y="4664602"/>
            <a:ext cx="1842834" cy="1015663"/>
          </a:xfrm>
          <a:prstGeom prst="rect">
            <a:avLst/>
          </a:prstGeom>
          <a:noFill/>
        </p:spPr>
        <p:txBody>
          <a:bodyPr wrap="square" rtlCol="0">
            <a:spAutoFit/>
          </a:bodyPr>
          <a:lstStyle/>
          <a:p>
            <a:pPr algn="ctr"/>
            <a:r>
              <a:rPr lang="en-US" sz="2000" b="1" dirty="0" smtClean="0"/>
              <a:t>Nonlinearities in planting date response</a:t>
            </a:r>
            <a:endParaRPr lang="en-US" sz="2000" b="1" dirty="0"/>
          </a:p>
        </p:txBody>
      </p:sp>
      <p:sp>
        <p:nvSpPr>
          <p:cNvPr id="16" name="TextBox 15"/>
          <p:cNvSpPr txBox="1"/>
          <p:nvPr/>
        </p:nvSpPr>
        <p:spPr>
          <a:xfrm>
            <a:off x="1987780" y="1388202"/>
            <a:ext cx="2135439" cy="1200329"/>
          </a:xfrm>
          <a:prstGeom prst="rect">
            <a:avLst/>
          </a:prstGeom>
          <a:noFill/>
        </p:spPr>
        <p:txBody>
          <a:bodyPr wrap="square" rtlCol="0">
            <a:spAutoFit/>
          </a:bodyPr>
          <a:lstStyle/>
          <a:p>
            <a:r>
              <a:rPr lang="en-US" dirty="0" smtClean="0"/>
              <a:t>No real solution; subset data by time and space to minimize the issue</a:t>
            </a:r>
            <a:endParaRPr lang="en-US" dirty="0"/>
          </a:p>
        </p:txBody>
      </p:sp>
      <p:sp>
        <p:nvSpPr>
          <p:cNvPr id="23" name="TextBox 22"/>
          <p:cNvSpPr txBox="1"/>
          <p:nvPr/>
        </p:nvSpPr>
        <p:spPr>
          <a:xfrm>
            <a:off x="4437516" y="1515549"/>
            <a:ext cx="2058194" cy="923330"/>
          </a:xfrm>
          <a:prstGeom prst="rect">
            <a:avLst/>
          </a:prstGeom>
          <a:noFill/>
        </p:spPr>
        <p:txBody>
          <a:bodyPr wrap="square" rtlCol="0">
            <a:spAutoFit/>
          </a:bodyPr>
          <a:lstStyle/>
          <a:p>
            <a:pPr algn="ctr"/>
            <a:r>
              <a:rPr lang="en-US" dirty="0" smtClean="0"/>
              <a:t>Time and location fixed effects absorb confounding factors</a:t>
            </a:r>
            <a:endParaRPr lang="en-US" dirty="0"/>
          </a:p>
        </p:txBody>
      </p:sp>
      <p:sp>
        <p:nvSpPr>
          <p:cNvPr id="24" name="TextBox 23"/>
          <p:cNvSpPr txBox="1"/>
          <p:nvPr/>
        </p:nvSpPr>
        <p:spPr>
          <a:xfrm>
            <a:off x="6816139" y="1515549"/>
            <a:ext cx="2077013" cy="923330"/>
          </a:xfrm>
          <a:prstGeom prst="rect">
            <a:avLst/>
          </a:prstGeom>
          <a:noFill/>
        </p:spPr>
        <p:txBody>
          <a:bodyPr wrap="square" rtlCol="0">
            <a:spAutoFit/>
          </a:bodyPr>
          <a:lstStyle/>
          <a:p>
            <a:r>
              <a:rPr lang="en-US" dirty="0"/>
              <a:t>S</a:t>
            </a:r>
            <a:r>
              <a:rPr lang="en-US" dirty="0" smtClean="0"/>
              <a:t>ubset data by time and space to minimize the issue</a:t>
            </a:r>
            <a:endParaRPr lang="en-US" dirty="0"/>
          </a:p>
        </p:txBody>
      </p:sp>
      <p:sp>
        <p:nvSpPr>
          <p:cNvPr id="25" name="TextBox 24"/>
          <p:cNvSpPr txBox="1"/>
          <p:nvPr/>
        </p:nvSpPr>
        <p:spPr>
          <a:xfrm>
            <a:off x="2254928" y="3976247"/>
            <a:ext cx="4107483" cy="369332"/>
          </a:xfrm>
          <a:prstGeom prst="rect">
            <a:avLst/>
          </a:prstGeom>
          <a:noFill/>
        </p:spPr>
        <p:txBody>
          <a:bodyPr wrap="square" rtlCol="0">
            <a:spAutoFit/>
          </a:bodyPr>
          <a:lstStyle/>
          <a:p>
            <a:r>
              <a:rPr lang="en-US" dirty="0" smtClean="0"/>
              <a:t>Informed by exploratory data analysis</a:t>
            </a:r>
            <a:endParaRPr lang="en-US" dirty="0"/>
          </a:p>
        </p:txBody>
      </p:sp>
      <p:sp>
        <p:nvSpPr>
          <p:cNvPr id="29" name="TextBox 28"/>
          <p:cNvSpPr txBox="1"/>
          <p:nvPr/>
        </p:nvSpPr>
        <p:spPr>
          <a:xfrm>
            <a:off x="7029608" y="3756191"/>
            <a:ext cx="1772948" cy="923330"/>
          </a:xfrm>
          <a:prstGeom prst="rect">
            <a:avLst/>
          </a:prstGeom>
          <a:noFill/>
        </p:spPr>
        <p:txBody>
          <a:bodyPr wrap="square" rtlCol="0">
            <a:spAutoFit/>
          </a:bodyPr>
          <a:lstStyle/>
          <a:p>
            <a:pPr algn="ctr"/>
            <a:r>
              <a:rPr lang="en-US" dirty="0" smtClean="0"/>
              <a:t>Handled in decision tree structure</a:t>
            </a:r>
            <a:endParaRPr lang="en-US" dirty="0"/>
          </a:p>
        </p:txBody>
      </p:sp>
    </p:spTree>
    <p:extLst>
      <p:ext uri="{BB962C8B-B14F-4D97-AF65-F5344CB8AC3E}">
        <p14:creationId xmlns:p14="http://schemas.microsoft.com/office/powerpoint/2010/main" val="2036598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3" grpId="0"/>
      <p:bldP spid="24" grpId="0"/>
      <p:bldP spid="25"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382" y="160861"/>
            <a:ext cx="8805642" cy="830997"/>
          </a:xfrm>
          <a:prstGeom prst="rect">
            <a:avLst/>
          </a:prstGeom>
          <a:noFill/>
        </p:spPr>
        <p:txBody>
          <a:bodyPr wrap="square" rtlCol="0">
            <a:spAutoFit/>
          </a:bodyPr>
          <a:lstStyle/>
          <a:p>
            <a:pPr algn="ctr"/>
            <a:r>
              <a:rPr lang="en-US" sz="2400" dirty="0" smtClean="0"/>
              <a:t>Brazil’s agricultural sector is both a driver of climate change and vulnerable to its effects. </a:t>
            </a:r>
            <a:endParaRPr lang="en-US" sz="2400" dirty="0"/>
          </a:p>
        </p:txBody>
      </p:sp>
      <p:grpSp>
        <p:nvGrpSpPr>
          <p:cNvPr id="10" name="Group 9"/>
          <p:cNvGrpSpPr/>
          <p:nvPr/>
        </p:nvGrpSpPr>
        <p:grpSpPr>
          <a:xfrm>
            <a:off x="4445156" y="1346920"/>
            <a:ext cx="4698844" cy="3130153"/>
            <a:chOff x="4445156" y="929120"/>
            <a:chExt cx="4698844" cy="3130153"/>
          </a:xfrm>
        </p:grpSpPr>
        <p:sp>
          <p:nvSpPr>
            <p:cNvPr id="4" name="Rectangle 3"/>
            <p:cNvSpPr/>
            <p:nvPr/>
          </p:nvSpPr>
          <p:spPr>
            <a:xfrm>
              <a:off x="4572000" y="3591150"/>
              <a:ext cx="4572000" cy="461665"/>
            </a:xfrm>
            <a:prstGeom prst="rect">
              <a:avLst/>
            </a:prstGeom>
          </p:spPr>
          <p:txBody>
            <a:bodyPr>
              <a:spAutoFit/>
            </a:bodyPr>
            <a:lstStyle/>
            <a:p>
              <a:r>
                <a:rPr lang="en-US" sz="1200" dirty="0"/>
                <a:t>https://</a:t>
              </a:r>
              <a:r>
                <a:rPr lang="en-US" sz="1200" dirty="0" err="1"/>
                <a:t>www.nytimes.com</a:t>
              </a:r>
              <a:r>
                <a:rPr lang="en-US" sz="1200" dirty="0"/>
                <a:t>/2007/01/14/world/</a:t>
              </a:r>
              <a:r>
                <a:rPr lang="en-US" sz="1200" dirty="0" err="1"/>
                <a:t>americas</a:t>
              </a:r>
              <a:r>
                <a:rPr lang="en-US" sz="1200" dirty="0"/>
                <a:t>/14amazon.html</a:t>
              </a:r>
            </a:p>
          </p:txBody>
        </p:sp>
        <p:pic>
          <p:nvPicPr>
            <p:cNvPr id="5" name="Picture 4" descr="catt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156" y="929120"/>
              <a:ext cx="4698844" cy="3130153"/>
            </a:xfrm>
            <a:prstGeom prst="rect">
              <a:avLst/>
            </a:prstGeom>
          </p:spPr>
        </p:pic>
      </p:grpSp>
      <p:sp>
        <p:nvSpPr>
          <p:cNvPr id="11" name="TextBox 10"/>
          <p:cNvSpPr txBox="1"/>
          <p:nvPr/>
        </p:nvSpPr>
        <p:spPr>
          <a:xfrm>
            <a:off x="1069906" y="5184286"/>
            <a:ext cx="7380356" cy="646331"/>
          </a:xfrm>
          <a:prstGeom prst="rect">
            <a:avLst/>
          </a:prstGeom>
          <a:noFill/>
        </p:spPr>
        <p:txBody>
          <a:bodyPr wrap="square" rtlCol="0">
            <a:spAutoFit/>
          </a:bodyPr>
          <a:lstStyle/>
          <a:p>
            <a:pPr algn="ctr"/>
            <a:r>
              <a:rPr lang="en-US" sz="2000" dirty="0" smtClean="0"/>
              <a:t>One-</a:t>
            </a:r>
            <a:r>
              <a:rPr lang="en-US" sz="2000" dirty="0" smtClean="0"/>
              <a:t>month reduction in wet season </a:t>
            </a:r>
            <a:r>
              <a:rPr lang="en-US" sz="2000" dirty="0" smtClean="0"/>
              <a:t>length due to deforestation </a:t>
            </a:r>
            <a:r>
              <a:rPr lang="en-US" sz="1600" dirty="0" smtClean="0"/>
              <a:t>(</a:t>
            </a:r>
            <a:r>
              <a:rPr lang="en-US" sz="1600" dirty="0" err="1" smtClean="0"/>
              <a:t>Sampaio</a:t>
            </a:r>
            <a:r>
              <a:rPr lang="en-US" sz="1600" dirty="0" smtClean="0"/>
              <a:t> et al, 2007</a:t>
            </a:r>
            <a:r>
              <a:rPr lang="en-US" sz="1600" dirty="0" smtClean="0"/>
              <a:t>)</a:t>
            </a:r>
            <a:endParaRPr lang="en-US" sz="1600" dirty="0" smtClean="0"/>
          </a:p>
        </p:txBody>
      </p:sp>
      <p:grpSp>
        <p:nvGrpSpPr>
          <p:cNvPr id="14" name="Group 13"/>
          <p:cNvGrpSpPr/>
          <p:nvPr/>
        </p:nvGrpSpPr>
        <p:grpSpPr>
          <a:xfrm>
            <a:off x="0" y="1346920"/>
            <a:ext cx="4445156" cy="3130154"/>
            <a:chOff x="0" y="1346920"/>
            <a:chExt cx="4445156" cy="3130154"/>
          </a:xfrm>
        </p:grpSpPr>
        <p:sp>
          <p:nvSpPr>
            <p:cNvPr id="12" name="Rectangle 11"/>
            <p:cNvSpPr/>
            <p:nvPr/>
          </p:nvSpPr>
          <p:spPr>
            <a:xfrm>
              <a:off x="317470" y="3685784"/>
              <a:ext cx="4127685" cy="523220"/>
            </a:xfrm>
            <a:prstGeom prst="rect">
              <a:avLst/>
            </a:prstGeom>
          </p:spPr>
          <p:txBody>
            <a:bodyPr wrap="square">
              <a:spAutoFit/>
            </a:bodyPr>
            <a:lstStyle/>
            <a:p>
              <a:r>
                <a:rPr lang="en-US" sz="1400" dirty="0"/>
                <a:t>https://</a:t>
              </a:r>
              <a:r>
                <a:rPr lang="en-US" sz="1400" dirty="0" err="1"/>
                <a:t>globalforestatlas.yale.edu</a:t>
              </a:r>
              <a:r>
                <a:rPr lang="en-US" sz="1400" dirty="0"/>
                <a:t>/amazon/land-use/soy</a:t>
              </a:r>
            </a:p>
          </p:txBody>
        </p:sp>
        <p:pic>
          <p:nvPicPr>
            <p:cNvPr id="13" name="Picture 12" descr="soy harvest 2.jpg"/>
            <p:cNvPicPr>
              <a:picLocks noChangeAspect="1"/>
            </p:cNvPicPr>
            <p:nvPr/>
          </p:nvPicPr>
          <p:blipFill rotWithShape="1">
            <a:blip r:embed="rId4">
              <a:extLst>
                <a:ext uri="{28A0092B-C50C-407E-A947-70E740481C1C}">
                  <a14:useLocalDpi xmlns:a14="http://schemas.microsoft.com/office/drawing/2010/main" val="0"/>
                </a:ext>
              </a:extLst>
            </a:blip>
            <a:srcRect b="23828"/>
            <a:stretch/>
          </p:blipFill>
          <p:spPr>
            <a:xfrm>
              <a:off x="0" y="1346920"/>
              <a:ext cx="4445156" cy="3130154"/>
            </a:xfrm>
            <a:prstGeom prst="rect">
              <a:avLst/>
            </a:prstGeom>
          </p:spPr>
        </p:pic>
      </p:grpSp>
      <p:sp>
        <p:nvSpPr>
          <p:cNvPr id="15" name="Slide Number Placeholder 14"/>
          <p:cNvSpPr>
            <a:spLocks noGrp="1"/>
          </p:cNvSpPr>
          <p:nvPr>
            <p:ph type="sldNum" sz="quarter" idx="12"/>
          </p:nvPr>
        </p:nvSpPr>
        <p:spPr/>
        <p:txBody>
          <a:bodyPr/>
          <a:lstStyle/>
          <a:p>
            <a:fld id="{B3FE1DD4-46B3-2A45-8695-7DF7878C2BC6}" type="slidenum">
              <a:rPr lang="en-US" smtClean="0"/>
              <a:t>5</a:t>
            </a:fld>
            <a:endParaRPr lang="en-US"/>
          </a:p>
        </p:txBody>
      </p:sp>
    </p:spTree>
    <p:extLst>
      <p:ext uri="{BB962C8B-B14F-4D97-AF65-F5344CB8AC3E}">
        <p14:creationId xmlns:p14="http://schemas.microsoft.com/office/powerpoint/2010/main" val="399963684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oy plant.jpg"/>
          <p:cNvPicPr>
            <a:picLocks noChangeAspect="1"/>
          </p:cNvPicPr>
          <p:nvPr/>
        </p:nvPicPr>
        <p:blipFill rotWithShape="1">
          <a:blip r:embed="rId3">
            <a:alphaModFix amt="55000"/>
            <a:extLst>
              <a:ext uri="{28A0092B-C50C-407E-A947-70E740481C1C}">
                <a14:useLocalDpi xmlns:a14="http://schemas.microsoft.com/office/drawing/2010/main" val="0"/>
              </a:ext>
            </a:extLst>
          </a:blip>
          <a:srcRect l="4854" r="5016"/>
          <a:stretch/>
        </p:blipFill>
        <p:spPr>
          <a:xfrm>
            <a:off x="0" y="0"/>
            <a:ext cx="9144000" cy="6858000"/>
          </a:xfrm>
          <a:prstGeom prst="rect">
            <a:avLst/>
          </a:prstGeom>
        </p:spPr>
      </p:pic>
      <p:sp>
        <p:nvSpPr>
          <p:cNvPr id="5" name="Rectangle 4"/>
          <p:cNvSpPr/>
          <p:nvPr/>
        </p:nvSpPr>
        <p:spPr>
          <a:xfrm>
            <a:off x="-5136396" y="4937616"/>
            <a:ext cx="4572000" cy="646331"/>
          </a:xfrm>
          <a:prstGeom prst="rect">
            <a:avLst/>
          </a:prstGeom>
        </p:spPr>
        <p:txBody>
          <a:bodyPr>
            <a:spAutoFit/>
          </a:bodyPr>
          <a:lstStyle/>
          <a:p>
            <a:r>
              <a:rPr lang="en-US" dirty="0"/>
              <a:t>http://</a:t>
            </a:r>
            <a:r>
              <a:rPr lang="en-US" dirty="0" err="1"/>
              <a:t>www.dronestagr.am</a:t>
            </a:r>
            <a:r>
              <a:rPr lang="en-US" dirty="0"/>
              <a:t>/tag/planting-and-harvesting-soybeans-brazil-</a:t>
            </a:r>
            <a:r>
              <a:rPr lang="en-US" dirty="0" err="1"/>
              <a:t>brasil</a:t>
            </a:r>
            <a:r>
              <a:rPr lang="en-US" dirty="0"/>
              <a:t>-soy/</a:t>
            </a:r>
          </a:p>
        </p:txBody>
      </p:sp>
      <p:sp>
        <p:nvSpPr>
          <p:cNvPr id="3" name="TextBox 2"/>
          <p:cNvSpPr txBox="1"/>
          <p:nvPr/>
        </p:nvSpPr>
        <p:spPr>
          <a:xfrm>
            <a:off x="898644" y="5090259"/>
            <a:ext cx="7788156" cy="1631216"/>
          </a:xfrm>
          <a:prstGeom prst="rect">
            <a:avLst/>
          </a:prstGeom>
          <a:solidFill>
            <a:schemeClr val="bg1">
              <a:alpha val="64000"/>
            </a:schemeClr>
          </a:solidFill>
        </p:spPr>
        <p:txBody>
          <a:bodyPr wrap="square" rtlCol="0">
            <a:spAutoFit/>
          </a:bodyPr>
          <a:lstStyle/>
          <a:p>
            <a:pPr algn="ctr"/>
            <a:r>
              <a:rPr lang="en-US" sz="2000" b="1" dirty="0" smtClean="0"/>
              <a:t>Hypotheses:</a:t>
            </a:r>
          </a:p>
          <a:p>
            <a:pPr algn="ctr"/>
            <a:endParaRPr lang="en-US" sz="2000" b="1" dirty="0" smtClean="0"/>
          </a:p>
          <a:p>
            <a:pPr marL="457200" indent="-457200" algn="ctr">
              <a:buAutoNum type="arabicPeriod"/>
            </a:pPr>
            <a:r>
              <a:rPr lang="en-US" sz="2000" dirty="0" smtClean="0"/>
              <a:t>Planting and harvest dates be estimated from remotely sensed data.</a:t>
            </a:r>
          </a:p>
          <a:p>
            <a:pPr marL="457200" indent="-457200" algn="ctr">
              <a:buAutoNum type="arabicPeriod"/>
            </a:pPr>
            <a:r>
              <a:rPr lang="en-US" sz="2000" dirty="0" smtClean="0"/>
              <a:t>Statistical analysis will uncover the the strength of climate controls on crop timing.</a:t>
            </a:r>
            <a:endParaRPr lang="en-US" sz="2000" dirty="0"/>
          </a:p>
        </p:txBody>
      </p:sp>
      <p:sp>
        <p:nvSpPr>
          <p:cNvPr id="6" name="Slide Number Placeholder 5"/>
          <p:cNvSpPr>
            <a:spLocks noGrp="1"/>
          </p:cNvSpPr>
          <p:nvPr>
            <p:ph type="sldNum" sz="quarter" idx="12"/>
          </p:nvPr>
        </p:nvSpPr>
        <p:spPr/>
        <p:txBody>
          <a:bodyPr/>
          <a:lstStyle/>
          <a:p>
            <a:fld id="{B3FE1DD4-46B3-2A45-8695-7DF7878C2BC6}" type="slidenum">
              <a:rPr lang="en-US" smtClean="0"/>
              <a:t>6</a:t>
            </a:fld>
            <a:endParaRPr lang="en-US"/>
          </a:p>
        </p:txBody>
      </p:sp>
      <p:sp>
        <p:nvSpPr>
          <p:cNvPr id="7" name="TextBox 6"/>
          <p:cNvSpPr txBox="1"/>
          <p:nvPr/>
        </p:nvSpPr>
        <p:spPr>
          <a:xfrm>
            <a:off x="3520066" y="3852931"/>
            <a:ext cx="2311257" cy="707886"/>
          </a:xfrm>
          <a:prstGeom prst="rect">
            <a:avLst/>
          </a:prstGeom>
          <a:noFill/>
        </p:spPr>
        <p:txBody>
          <a:bodyPr wrap="square" rtlCol="0">
            <a:spAutoFit/>
          </a:bodyPr>
          <a:lstStyle/>
          <a:p>
            <a:pPr algn="ctr"/>
            <a:r>
              <a:rPr lang="en-US" sz="2000" b="1" dirty="0" smtClean="0"/>
              <a:t>Lower agricultural </a:t>
            </a:r>
            <a:r>
              <a:rPr lang="en-US" sz="2000" b="1" dirty="0" smtClean="0"/>
              <a:t>productivity</a:t>
            </a:r>
            <a:endParaRPr lang="en-US" sz="2000" b="1" dirty="0"/>
          </a:p>
        </p:txBody>
      </p:sp>
      <p:sp>
        <p:nvSpPr>
          <p:cNvPr id="8" name="TextBox 7"/>
          <p:cNvSpPr txBox="1"/>
          <p:nvPr/>
        </p:nvSpPr>
        <p:spPr>
          <a:xfrm>
            <a:off x="3517902" y="896470"/>
            <a:ext cx="2258250" cy="400110"/>
          </a:xfrm>
          <a:prstGeom prst="rect">
            <a:avLst/>
          </a:prstGeom>
          <a:noFill/>
        </p:spPr>
        <p:txBody>
          <a:bodyPr wrap="square" rtlCol="0">
            <a:spAutoFit/>
          </a:bodyPr>
          <a:lstStyle/>
          <a:p>
            <a:pPr algn="ctr"/>
            <a:r>
              <a:rPr lang="en-US" sz="2000" b="1" dirty="0" smtClean="0"/>
              <a:t>Land use change</a:t>
            </a:r>
            <a:endParaRPr lang="en-US" sz="2000" b="1" dirty="0"/>
          </a:p>
        </p:txBody>
      </p:sp>
      <p:sp>
        <p:nvSpPr>
          <p:cNvPr id="15" name="Curved Right Arrow 14"/>
          <p:cNvSpPr/>
          <p:nvPr/>
        </p:nvSpPr>
        <p:spPr>
          <a:xfrm>
            <a:off x="2351655" y="1069281"/>
            <a:ext cx="1285693" cy="3383814"/>
          </a:xfrm>
          <a:prstGeom prst="curved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Curved Left Arrow 15"/>
          <p:cNvSpPr/>
          <p:nvPr/>
        </p:nvSpPr>
        <p:spPr>
          <a:xfrm>
            <a:off x="5706614" y="1037921"/>
            <a:ext cx="1301436" cy="3428487"/>
          </a:xfrm>
          <a:prstGeom prst="curvedLef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907495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4220" y="214441"/>
            <a:ext cx="2779577" cy="461665"/>
          </a:xfrm>
          <a:prstGeom prst="rect">
            <a:avLst/>
          </a:prstGeom>
          <a:noFill/>
        </p:spPr>
        <p:txBody>
          <a:bodyPr wrap="none" rtlCol="0">
            <a:spAutoFit/>
          </a:bodyPr>
          <a:lstStyle/>
          <a:p>
            <a:r>
              <a:rPr lang="en-US" sz="2400" dirty="0" smtClean="0"/>
              <a:t>Presentation Outline</a:t>
            </a:r>
            <a:endParaRPr lang="en-US" sz="2400" dirty="0"/>
          </a:p>
        </p:txBody>
      </p:sp>
      <p:sp>
        <p:nvSpPr>
          <p:cNvPr id="3" name="TextBox 2"/>
          <p:cNvSpPr txBox="1"/>
          <p:nvPr/>
        </p:nvSpPr>
        <p:spPr>
          <a:xfrm>
            <a:off x="93464" y="1426516"/>
            <a:ext cx="7893657" cy="461665"/>
          </a:xfrm>
          <a:prstGeom prst="rect">
            <a:avLst/>
          </a:prstGeom>
          <a:noFill/>
        </p:spPr>
        <p:txBody>
          <a:bodyPr wrap="none" rtlCol="0">
            <a:spAutoFit/>
          </a:bodyPr>
          <a:lstStyle/>
          <a:p>
            <a:r>
              <a:rPr lang="en-US" sz="2400" dirty="0" smtClean="0">
                <a:solidFill>
                  <a:schemeClr val="accent2"/>
                </a:solidFill>
              </a:rPr>
              <a:t>1. Estimate soy </a:t>
            </a:r>
            <a:r>
              <a:rPr lang="en-US" sz="2400" dirty="0" smtClean="0">
                <a:solidFill>
                  <a:schemeClr val="accent2"/>
                </a:solidFill>
              </a:rPr>
              <a:t>timing at field scale with </a:t>
            </a:r>
            <a:r>
              <a:rPr lang="en-US" sz="2400" dirty="0" smtClean="0">
                <a:solidFill>
                  <a:schemeClr val="accent2"/>
                </a:solidFill>
              </a:rPr>
              <a:t>remotely sensed data</a:t>
            </a:r>
            <a:endParaRPr lang="en-US" sz="2400" dirty="0">
              <a:solidFill>
                <a:schemeClr val="accent2"/>
              </a:solidFill>
            </a:endParaRPr>
          </a:p>
        </p:txBody>
      </p:sp>
      <p:sp>
        <p:nvSpPr>
          <p:cNvPr id="5" name="TextBox 4"/>
          <p:cNvSpPr txBox="1"/>
          <p:nvPr/>
        </p:nvSpPr>
        <p:spPr>
          <a:xfrm>
            <a:off x="1487969" y="2196270"/>
            <a:ext cx="6353021" cy="1200328"/>
          </a:xfrm>
          <a:prstGeom prst="rect">
            <a:avLst/>
          </a:prstGeom>
          <a:noFill/>
        </p:spPr>
        <p:txBody>
          <a:bodyPr wrap="none" rtlCol="0">
            <a:spAutoFit/>
          </a:bodyPr>
          <a:lstStyle/>
          <a:p>
            <a:pPr marL="342900" indent="-342900">
              <a:buFont typeface="Arial"/>
              <a:buChar char="•"/>
            </a:pPr>
            <a:r>
              <a:rPr lang="en-US" sz="2400" dirty="0" smtClean="0">
                <a:solidFill>
                  <a:schemeClr val="accent2"/>
                </a:solidFill>
              </a:rPr>
              <a:t>Introduce </a:t>
            </a:r>
            <a:r>
              <a:rPr lang="en-US" sz="2400" dirty="0" err="1" smtClean="0">
                <a:solidFill>
                  <a:schemeClr val="accent2"/>
                </a:solidFill>
              </a:rPr>
              <a:t>timeseries</a:t>
            </a:r>
            <a:r>
              <a:rPr lang="en-US" sz="2400" dirty="0" smtClean="0">
                <a:solidFill>
                  <a:schemeClr val="accent2"/>
                </a:solidFill>
              </a:rPr>
              <a:t> analysis method</a:t>
            </a:r>
          </a:p>
          <a:p>
            <a:pPr marL="342900" indent="-342900">
              <a:buFont typeface="Arial"/>
              <a:buChar char="•"/>
            </a:pPr>
            <a:r>
              <a:rPr lang="en-US" sz="2400" dirty="0" smtClean="0">
                <a:solidFill>
                  <a:schemeClr val="accent2"/>
                </a:solidFill>
              </a:rPr>
              <a:t>Preliminary </a:t>
            </a:r>
            <a:r>
              <a:rPr lang="en-US" sz="2400" dirty="0" smtClean="0">
                <a:solidFill>
                  <a:schemeClr val="accent2"/>
                </a:solidFill>
              </a:rPr>
              <a:t>MODIS-derived </a:t>
            </a:r>
            <a:r>
              <a:rPr lang="en-US" sz="2400" dirty="0" smtClean="0">
                <a:solidFill>
                  <a:schemeClr val="accent2"/>
                </a:solidFill>
              </a:rPr>
              <a:t>results</a:t>
            </a:r>
            <a:endParaRPr lang="en-US" sz="2400" dirty="0" smtClean="0">
              <a:solidFill>
                <a:schemeClr val="accent2"/>
              </a:solidFill>
            </a:endParaRPr>
          </a:p>
          <a:p>
            <a:pPr marL="342900" indent="-342900">
              <a:buFont typeface="Arial"/>
              <a:buChar char="•"/>
            </a:pPr>
            <a:r>
              <a:rPr lang="en-US" sz="2400" dirty="0" smtClean="0">
                <a:solidFill>
                  <a:schemeClr val="accent2"/>
                </a:solidFill>
              </a:rPr>
              <a:t>Improving estimates with Landsat</a:t>
            </a:r>
            <a:r>
              <a:rPr lang="en-US" sz="2400" dirty="0">
                <a:solidFill>
                  <a:schemeClr val="accent2"/>
                </a:solidFill>
              </a:rPr>
              <a:t> </a:t>
            </a:r>
            <a:r>
              <a:rPr lang="en-US" sz="2400" dirty="0" smtClean="0">
                <a:solidFill>
                  <a:schemeClr val="accent2"/>
                </a:solidFill>
              </a:rPr>
              <a:t>and Sentinel</a:t>
            </a:r>
            <a:endParaRPr lang="en-US" sz="2400" dirty="0">
              <a:solidFill>
                <a:schemeClr val="accent2"/>
              </a:solidFill>
            </a:endParaRPr>
          </a:p>
        </p:txBody>
      </p:sp>
      <p:grpSp>
        <p:nvGrpSpPr>
          <p:cNvPr id="17" name="Group 16"/>
          <p:cNvGrpSpPr/>
          <p:nvPr/>
        </p:nvGrpSpPr>
        <p:grpSpPr>
          <a:xfrm>
            <a:off x="1658662" y="6352067"/>
            <a:ext cx="6182328" cy="501347"/>
            <a:chOff x="1152922" y="5815616"/>
            <a:chExt cx="6182328" cy="501347"/>
          </a:xfrm>
        </p:grpSpPr>
        <p:sp>
          <p:nvSpPr>
            <p:cNvPr id="10" name="Chevron 9"/>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p:cNvSpPr txBox="1"/>
            <p:nvPr/>
          </p:nvSpPr>
          <p:spPr>
            <a:xfrm>
              <a:off x="1436974" y="5865751"/>
              <a:ext cx="1383687" cy="369332"/>
            </a:xfrm>
            <a:prstGeom prst="rect">
              <a:avLst/>
            </a:prstGeom>
            <a:noFill/>
          </p:spPr>
          <p:txBody>
            <a:bodyPr wrap="none" rtlCol="0">
              <a:spAutoFit/>
            </a:bodyPr>
            <a:lstStyle/>
            <a:p>
              <a:r>
                <a:rPr lang="en-US" b="1" dirty="0" smtClean="0"/>
                <a:t>Introduction</a:t>
              </a:r>
              <a:endParaRPr lang="en-US" b="1" dirty="0"/>
            </a:p>
          </p:txBody>
        </p:sp>
        <p:sp>
          <p:nvSpPr>
            <p:cNvPr id="13" name="Chevron 12"/>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3046993" y="5865750"/>
              <a:ext cx="1869923" cy="369332"/>
            </a:xfrm>
            <a:prstGeom prst="rect">
              <a:avLst/>
            </a:prstGeom>
            <a:noFill/>
          </p:spPr>
          <p:txBody>
            <a:bodyPr wrap="none" rtlCol="0">
              <a:spAutoFit/>
            </a:bodyPr>
            <a:lstStyle/>
            <a:p>
              <a:r>
                <a:rPr lang="en-US" dirty="0" smtClean="0"/>
                <a:t>Timing estimation</a:t>
              </a:r>
              <a:endParaRPr lang="en-US" dirty="0"/>
            </a:p>
          </p:txBody>
        </p:sp>
        <p:sp>
          <p:nvSpPr>
            <p:cNvPr id="15" name="Chevron 14"/>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sp>
        <p:nvSpPr>
          <p:cNvPr id="18" name="Slide Number Placeholder 17"/>
          <p:cNvSpPr>
            <a:spLocks noGrp="1"/>
          </p:cNvSpPr>
          <p:nvPr>
            <p:ph type="sldNum" sz="quarter" idx="12"/>
          </p:nvPr>
        </p:nvSpPr>
        <p:spPr/>
        <p:txBody>
          <a:bodyPr/>
          <a:lstStyle/>
          <a:p>
            <a:fld id="{B3FE1DD4-46B3-2A45-8695-7DF7878C2BC6}" type="slidenum">
              <a:rPr lang="en-US" smtClean="0"/>
              <a:t>7</a:t>
            </a:fld>
            <a:endParaRPr lang="en-US"/>
          </a:p>
        </p:txBody>
      </p:sp>
      <p:sp>
        <p:nvSpPr>
          <p:cNvPr id="19" name="TextBox 18"/>
          <p:cNvSpPr txBox="1"/>
          <p:nvPr/>
        </p:nvSpPr>
        <p:spPr>
          <a:xfrm>
            <a:off x="93464" y="3905148"/>
            <a:ext cx="6221325" cy="461665"/>
          </a:xfrm>
          <a:prstGeom prst="rect">
            <a:avLst/>
          </a:prstGeom>
          <a:noFill/>
        </p:spPr>
        <p:txBody>
          <a:bodyPr wrap="none" rtlCol="0">
            <a:spAutoFit/>
          </a:bodyPr>
          <a:lstStyle/>
          <a:p>
            <a:r>
              <a:rPr lang="en-US" sz="2400" dirty="0" smtClean="0">
                <a:solidFill>
                  <a:schemeClr val="accent1"/>
                </a:solidFill>
              </a:rPr>
              <a:t>2. Define the </a:t>
            </a:r>
            <a:r>
              <a:rPr lang="en-US" sz="2400" dirty="0" smtClean="0">
                <a:solidFill>
                  <a:schemeClr val="accent1"/>
                </a:solidFill>
              </a:rPr>
              <a:t>controls on planting date decisions</a:t>
            </a:r>
            <a:endParaRPr lang="en-US" sz="2400" dirty="0">
              <a:solidFill>
                <a:schemeClr val="accent1"/>
              </a:solidFill>
            </a:endParaRPr>
          </a:p>
        </p:txBody>
      </p:sp>
    </p:spTree>
    <p:extLst>
      <p:ext uri="{BB962C8B-B14F-4D97-AF65-F5344CB8AC3E}">
        <p14:creationId xmlns:p14="http://schemas.microsoft.com/office/powerpoint/2010/main" val="38917450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5113" y="156891"/>
            <a:ext cx="7726394" cy="461665"/>
          </a:xfrm>
          <a:prstGeom prst="rect">
            <a:avLst/>
          </a:prstGeom>
          <a:noFill/>
        </p:spPr>
        <p:txBody>
          <a:bodyPr wrap="none" rtlCol="0">
            <a:spAutoFit/>
          </a:bodyPr>
          <a:lstStyle/>
          <a:p>
            <a:r>
              <a:rPr lang="en-US" sz="2400" dirty="0"/>
              <a:t>R</a:t>
            </a:r>
            <a:r>
              <a:rPr lang="en-US" sz="2400" dirty="0" smtClean="0"/>
              <a:t>emotely sensed vegetation indices track crop development </a:t>
            </a:r>
            <a:endParaRPr lang="en-US" sz="2400" dirty="0"/>
          </a:p>
        </p:txBody>
      </p:sp>
      <p:pic>
        <p:nvPicPr>
          <p:cNvPr id="3" name="Picture 2" descr="soy emergenc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74" y="4445270"/>
            <a:ext cx="2353116" cy="1526584"/>
          </a:xfrm>
          <a:prstGeom prst="rect">
            <a:avLst/>
          </a:prstGeom>
        </p:spPr>
      </p:pic>
      <p:pic>
        <p:nvPicPr>
          <p:cNvPr id="4" name="Picture 3" descr="soy harvest.jpg"/>
          <p:cNvPicPr>
            <a:picLocks noChangeAspect="1"/>
          </p:cNvPicPr>
          <p:nvPr/>
        </p:nvPicPr>
        <p:blipFill rotWithShape="1">
          <a:blip r:embed="rId4">
            <a:extLst>
              <a:ext uri="{28A0092B-C50C-407E-A947-70E740481C1C}">
                <a14:useLocalDpi xmlns:a14="http://schemas.microsoft.com/office/drawing/2010/main" val="0"/>
              </a:ext>
            </a:extLst>
          </a:blip>
          <a:srcRect l="14093"/>
          <a:stretch/>
        </p:blipFill>
        <p:spPr>
          <a:xfrm>
            <a:off x="6407356" y="4445270"/>
            <a:ext cx="2210967" cy="1449047"/>
          </a:xfrm>
          <a:prstGeom prst="rect">
            <a:avLst/>
          </a:prstGeom>
        </p:spPr>
      </p:pic>
      <p:sp>
        <p:nvSpPr>
          <p:cNvPr id="11" name="TextBox 10"/>
          <p:cNvSpPr txBox="1"/>
          <p:nvPr/>
        </p:nvSpPr>
        <p:spPr>
          <a:xfrm>
            <a:off x="3665841" y="1036802"/>
            <a:ext cx="1952853" cy="400110"/>
          </a:xfrm>
          <a:prstGeom prst="rect">
            <a:avLst/>
          </a:prstGeom>
          <a:noFill/>
          <a:ln>
            <a:noFill/>
          </a:ln>
        </p:spPr>
        <p:txBody>
          <a:bodyPr wrap="none" rtlCol="0">
            <a:spAutoFit/>
          </a:bodyPr>
          <a:lstStyle/>
          <a:p>
            <a:r>
              <a:rPr lang="en-US" sz="2000" dirty="0" smtClean="0">
                <a:solidFill>
                  <a:srgbClr val="008000"/>
                </a:solidFill>
              </a:rPr>
              <a:t>Vegetation index</a:t>
            </a:r>
            <a:endParaRPr lang="en-US" sz="2000" dirty="0">
              <a:solidFill>
                <a:srgbClr val="008000"/>
              </a:solidFill>
            </a:endParaRPr>
          </a:p>
        </p:txBody>
      </p:sp>
      <p:cxnSp>
        <p:nvCxnSpPr>
          <p:cNvPr id="13" name="Straight Arrow Connector 12"/>
          <p:cNvCxnSpPr/>
          <p:nvPr/>
        </p:nvCxnSpPr>
        <p:spPr>
          <a:xfrm>
            <a:off x="1898202" y="3626406"/>
            <a:ext cx="0" cy="537193"/>
          </a:xfrm>
          <a:prstGeom prst="straightConnector1">
            <a:avLst/>
          </a:prstGeom>
          <a:ln w="635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748070" y="3626406"/>
            <a:ext cx="0" cy="499668"/>
          </a:xfrm>
          <a:prstGeom prst="straightConnector1">
            <a:avLst/>
          </a:prstGeom>
          <a:ln w="635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041489" y="4075938"/>
            <a:ext cx="1234345" cy="369332"/>
          </a:xfrm>
          <a:prstGeom prst="rect">
            <a:avLst/>
          </a:prstGeom>
          <a:noFill/>
        </p:spPr>
        <p:txBody>
          <a:bodyPr wrap="none" rtlCol="0">
            <a:spAutoFit/>
          </a:bodyPr>
          <a:lstStyle/>
          <a:p>
            <a:r>
              <a:rPr lang="en-US" dirty="0" smtClean="0"/>
              <a:t>Emergence</a:t>
            </a:r>
            <a:endParaRPr lang="en-US" dirty="0"/>
          </a:p>
        </p:txBody>
      </p:sp>
      <p:sp>
        <p:nvSpPr>
          <p:cNvPr id="19" name="TextBox 18"/>
          <p:cNvSpPr txBox="1"/>
          <p:nvPr/>
        </p:nvSpPr>
        <p:spPr>
          <a:xfrm>
            <a:off x="7009618" y="4075938"/>
            <a:ext cx="1006443" cy="369332"/>
          </a:xfrm>
          <a:prstGeom prst="rect">
            <a:avLst/>
          </a:prstGeom>
          <a:noFill/>
        </p:spPr>
        <p:txBody>
          <a:bodyPr wrap="none" rtlCol="0">
            <a:spAutoFit/>
          </a:bodyPr>
          <a:lstStyle/>
          <a:p>
            <a:r>
              <a:rPr lang="en-US" dirty="0" smtClean="0"/>
              <a:t>Maturity</a:t>
            </a:r>
            <a:endParaRPr lang="en-US" dirty="0"/>
          </a:p>
        </p:txBody>
      </p:sp>
      <p:sp>
        <p:nvSpPr>
          <p:cNvPr id="5" name="Slide Number Placeholder 4"/>
          <p:cNvSpPr>
            <a:spLocks noGrp="1"/>
          </p:cNvSpPr>
          <p:nvPr>
            <p:ph type="sldNum" sz="quarter" idx="12"/>
          </p:nvPr>
        </p:nvSpPr>
        <p:spPr/>
        <p:txBody>
          <a:bodyPr/>
          <a:lstStyle/>
          <a:p>
            <a:fld id="{B3FE1DD4-46B3-2A45-8695-7DF7878C2BC6}" type="slidenum">
              <a:rPr lang="en-US" smtClean="0"/>
              <a:t>8</a:t>
            </a:fld>
            <a:endParaRPr lang="en-US"/>
          </a:p>
        </p:txBody>
      </p:sp>
      <p:grpSp>
        <p:nvGrpSpPr>
          <p:cNvPr id="20" name="Group 19"/>
          <p:cNvGrpSpPr/>
          <p:nvPr/>
        </p:nvGrpSpPr>
        <p:grpSpPr>
          <a:xfrm>
            <a:off x="1658662" y="6352067"/>
            <a:ext cx="6182328" cy="501347"/>
            <a:chOff x="1152922" y="5815616"/>
            <a:chExt cx="6182328" cy="501347"/>
          </a:xfrm>
        </p:grpSpPr>
        <p:sp>
          <p:nvSpPr>
            <p:cNvPr id="21" name="Chevron 20"/>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24" name="Chevron 23"/>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29" name="Chevron 2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TextBox 29"/>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pic>
        <p:nvPicPr>
          <p:cNvPr id="9" name="Picture 8" descr="soy field.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3677" y="4447274"/>
            <a:ext cx="2357430" cy="1571620"/>
          </a:xfrm>
          <a:prstGeom prst="rect">
            <a:avLst/>
          </a:prstGeom>
        </p:spPr>
      </p:pic>
      <p:sp>
        <p:nvSpPr>
          <p:cNvPr id="12" name="TextBox 11"/>
          <p:cNvSpPr txBox="1"/>
          <p:nvPr/>
        </p:nvSpPr>
        <p:spPr>
          <a:xfrm>
            <a:off x="4328988" y="4077149"/>
            <a:ext cx="636299" cy="369332"/>
          </a:xfrm>
          <a:prstGeom prst="rect">
            <a:avLst/>
          </a:prstGeom>
          <a:noFill/>
        </p:spPr>
        <p:txBody>
          <a:bodyPr wrap="none" rtlCol="0">
            <a:spAutoFit/>
          </a:bodyPr>
          <a:lstStyle/>
          <a:p>
            <a:r>
              <a:rPr lang="en-US" dirty="0" smtClean="0"/>
              <a:t>Peak</a:t>
            </a:r>
            <a:endParaRPr lang="en-US" dirty="0"/>
          </a:p>
        </p:txBody>
      </p:sp>
      <p:sp>
        <p:nvSpPr>
          <p:cNvPr id="31" name="Freeform 30"/>
          <p:cNvSpPr/>
          <p:nvPr/>
        </p:nvSpPr>
        <p:spPr>
          <a:xfrm>
            <a:off x="-334180" y="1604329"/>
            <a:ext cx="9462828" cy="1913326"/>
          </a:xfrm>
          <a:custGeom>
            <a:avLst/>
            <a:gdLst>
              <a:gd name="connsiteX0" fmla="*/ 0 w 7953484"/>
              <a:gd name="connsiteY0" fmla="*/ 2205924 h 2322905"/>
              <a:gd name="connsiteX1" fmla="*/ 116963 w 7953484"/>
              <a:gd name="connsiteY1" fmla="*/ 2239347 h 2322905"/>
              <a:gd name="connsiteX2" fmla="*/ 250635 w 7953484"/>
              <a:gd name="connsiteY2" fmla="*/ 2272770 h 2322905"/>
              <a:gd name="connsiteX3" fmla="*/ 367598 w 7953484"/>
              <a:gd name="connsiteY3" fmla="*/ 2306194 h 2322905"/>
              <a:gd name="connsiteX4" fmla="*/ 484561 w 7953484"/>
              <a:gd name="connsiteY4" fmla="*/ 2322905 h 2322905"/>
              <a:gd name="connsiteX5" fmla="*/ 1303302 w 7953484"/>
              <a:gd name="connsiteY5" fmla="*/ 2306194 h 2322905"/>
              <a:gd name="connsiteX6" fmla="*/ 1503810 w 7953484"/>
              <a:gd name="connsiteY6" fmla="*/ 2256059 h 2322905"/>
              <a:gd name="connsiteX7" fmla="*/ 1587355 w 7953484"/>
              <a:gd name="connsiteY7" fmla="*/ 2222636 h 2322905"/>
              <a:gd name="connsiteX8" fmla="*/ 1687609 w 7953484"/>
              <a:gd name="connsiteY8" fmla="*/ 2189213 h 2322905"/>
              <a:gd name="connsiteX9" fmla="*/ 1804572 w 7953484"/>
              <a:gd name="connsiteY9" fmla="*/ 2155790 h 2322905"/>
              <a:gd name="connsiteX10" fmla="*/ 1871408 w 7953484"/>
              <a:gd name="connsiteY10" fmla="*/ 2122367 h 2322905"/>
              <a:gd name="connsiteX11" fmla="*/ 1921535 w 7953484"/>
              <a:gd name="connsiteY11" fmla="*/ 2105655 h 2322905"/>
              <a:gd name="connsiteX12" fmla="*/ 1971662 w 7953484"/>
              <a:gd name="connsiteY12" fmla="*/ 2072232 h 2322905"/>
              <a:gd name="connsiteX13" fmla="*/ 2021789 w 7953484"/>
              <a:gd name="connsiteY13" fmla="*/ 2055520 h 2322905"/>
              <a:gd name="connsiteX14" fmla="*/ 2122043 w 7953484"/>
              <a:gd name="connsiteY14" fmla="*/ 2005386 h 2322905"/>
              <a:gd name="connsiteX15" fmla="*/ 2172170 w 7953484"/>
              <a:gd name="connsiteY15" fmla="*/ 1971963 h 2322905"/>
              <a:gd name="connsiteX16" fmla="*/ 2305842 w 7953484"/>
              <a:gd name="connsiteY16" fmla="*/ 1905116 h 2322905"/>
              <a:gd name="connsiteX17" fmla="*/ 2372678 w 7953484"/>
              <a:gd name="connsiteY17" fmla="*/ 1838270 h 2322905"/>
              <a:gd name="connsiteX18" fmla="*/ 2422805 w 7953484"/>
              <a:gd name="connsiteY18" fmla="*/ 1804847 h 2322905"/>
              <a:gd name="connsiteX19" fmla="*/ 2606604 w 7953484"/>
              <a:gd name="connsiteY19" fmla="*/ 1587597 h 2322905"/>
              <a:gd name="connsiteX20" fmla="*/ 2673440 w 7953484"/>
              <a:gd name="connsiteY20" fmla="*/ 1520751 h 2322905"/>
              <a:gd name="connsiteX21" fmla="*/ 2773694 w 7953484"/>
              <a:gd name="connsiteY21" fmla="*/ 1387059 h 2322905"/>
              <a:gd name="connsiteX22" fmla="*/ 2840530 w 7953484"/>
              <a:gd name="connsiteY22" fmla="*/ 1320212 h 2322905"/>
              <a:gd name="connsiteX23" fmla="*/ 2940784 w 7953484"/>
              <a:gd name="connsiteY23" fmla="*/ 1203232 h 2322905"/>
              <a:gd name="connsiteX24" fmla="*/ 3041038 w 7953484"/>
              <a:gd name="connsiteY24" fmla="*/ 1086251 h 2322905"/>
              <a:gd name="connsiteX25" fmla="*/ 3074456 w 7953484"/>
              <a:gd name="connsiteY25" fmla="*/ 1019405 h 2322905"/>
              <a:gd name="connsiteX26" fmla="*/ 3124583 w 7953484"/>
              <a:gd name="connsiteY26" fmla="*/ 969270 h 2322905"/>
              <a:gd name="connsiteX27" fmla="*/ 3191419 w 7953484"/>
              <a:gd name="connsiteY27" fmla="*/ 869001 h 2322905"/>
              <a:gd name="connsiteX28" fmla="*/ 3258255 w 7953484"/>
              <a:gd name="connsiteY28" fmla="*/ 785443 h 2322905"/>
              <a:gd name="connsiteX29" fmla="*/ 3291673 w 7953484"/>
              <a:gd name="connsiteY29" fmla="*/ 735308 h 2322905"/>
              <a:gd name="connsiteX30" fmla="*/ 3358509 w 7953484"/>
              <a:gd name="connsiteY30" fmla="*/ 651751 h 2322905"/>
              <a:gd name="connsiteX31" fmla="*/ 3391927 w 7953484"/>
              <a:gd name="connsiteY31" fmla="*/ 601616 h 2322905"/>
              <a:gd name="connsiteX32" fmla="*/ 3458763 w 7953484"/>
              <a:gd name="connsiteY32" fmla="*/ 484635 h 2322905"/>
              <a:gd name="connsiteX33" fmla="*/ 3508890 w 7953484"/>
              <a:gd name="connsiteY33" fmla="*/ 451212 h 2322905"/>
              <a:gd name="connsiteX34" fmla="*/ 3575726 w 7953484"/>
              <a:gd name="connsiteY34" fmla="*/ 350943 h 2322905"/>
              <a:gd name="connsiteX35" fmla="*/ 3609144 w 7953484"/>
              <a:gd name="connsiteY35" fmla="*/ 300808 h 2322905"/>
              <a:gd name="connsiteX36" fmla="*/ 3792943 w 7953484"/>
              <a:gd name="connsiteY36" fmla="*/ 167116 h 2322905"/>
              <a:gd name="connsiteX37" fmla="*/ 3843070 w 7953484"/>
              <a:gd name="connsiteY37" fmla="*/ 150404 h 2322905"/>
              <a:gd name="connsiteX38" fmla="*/ 3976742 w 7953484"/>
              <a:gd name="connsiteY38" fmla="*/ 83558 h 2322905"/>
              <a:gd name="connsiteX39" fmla="*/ 4160541 w 7953484"/>
              <a:gd name="connsiteY39" fmla="*/ 16712 h 2322905"/>
              <a:gd name="connsiteX40" fmla="*/ 4210668 w 7953484"/>
              <a:gd name="connsiteY40" fmla="*/ 0 h 2322905"/>
              <a:gd name="connsiteX41" fmla="*/ 4478012 w 7953484"/>
              <a:gd name="connsiteY41" fmla="*/ 33424 h 2322905"/>
              <a:gd name="connsiteX42" fmla="*/ 4528139 w 7953484"/>
              <a:gd name="connsiteY42" fmla="*/ 66847 h 2322905"/>
              <a:gd name="connsiteX43" fmla="*/ 4628393 w 7953484"/>
              <a:gd name="connsiteY43" fmla="*/ 116981 h 2322905"/>
              <a:gd name="connsiteX44" fmla="*/ 4745356 w 7953484"/>
              <a:gd name="connsiteY44" fmla="*/ 217251 h 2322905"/>
              <a:gd name="connsiteX45" fmla="*/ 4795483 w 7953484"/>
              <a:gd name="connsiteY45" fmla="*/ 284097 h 2322905"/>
              <a:gd name="connsiteX46" fmla="*/ 4945864 w 7953484"/>
              <a:gd name="connsiteY46" fmla="*/ 451212 h 2322905"/>
              <a:gd name="connsiteX47" fmla="*/ 5046118 w 7953484"/>
              <a:gd name="connsiteY47" fmla="*/ 618328 h 2322905"/>
              <a:gd name="connsiteX48" fmla="*/ 5146372 w 7953484"/>
              <a:gd name="connsiteY48" fmla="*/ 768731 h 2322905"/>
              <a:gd name="connsiteX49" fmla="*/ 5179790 w 7953484"/>
              <a:gd name="connsiteY49" fmla="*/ 818866 h 2322905"/>
              <a:gd name="connsiteX50" fmla="*/ 5246626 w 7953484"/>
              <a:gd name="connsiteY50" fmla="*/ 952558 h 2322905"/>
              <a:gd name="connsiteX51" fmla="*/ 5280044 w 7953484"/>
              <a:gd name="connsiteY51" fmla="*/ 985982 h 2322905"/>
              <a:gd name="connsiteX52" fmla="*/ 5463843 w 7953484"/>
              <a:gd name="connsiteY52" fmla="*/ 1253366 h 2322905"/>
              <a:gd name="connsiteX53" fmla="*/ 5547388 w 7953484"/>
              <a:gd name="connsiteY53" fmla="*/ 1336924 h 2322905"/>
              <a:gd name="connsiteX54" fmla="*/ 5580806 w 7953484"/>
              <a:gd name="connsiteY54" fmla="*/ 1387059 h 2322905"/>
              <a:gd name="connsiteX55" fmla="*/ 5630933 w 7953484"/>
              <a:gd name="connsiteY55" fmla="*/ 1420482 h 2322905"/>
              <a:gd name="connsiteX56" fmla="*/ 5697769 w 7953484"/>
              <a:gd name="connsiteY56" fmla="*/ 1487328 h 2322905"/>
              <a:gd name="connsiteX57" fmla="*/ 5831441 w 7953484"/>
              <a:gd name="connsiteY57" fmla="*/ 1587597 h 2322905"/>
              <a:gd name="connsiteX58" fmla="*/ 5914986 w 7953484"/>
              <a:gd name="connsiteY58" fmla="*/ 1654443 h 2322905"/>
              <a:gd name="connsiteX59" fmla="*/ 5965113 w 7953484"/>
              <a:gd name="connsiteY59" fmla="*/ 1671155 h 2322905"/>
              <a:gd name="connsiteX60" fmla="*/ 6148912 w 7953484"/>
              <a:gd name="connsiteY60" fmla="*/ 1771424 h 2322905"/>
              <a:gd name="connsiteX61" fmla="*/ 6299293 w 7953484"/>
              <a:gd name="connsiteY61" fmla="*/ 1838270 h 2322905"/>
              <a:gd name="connsiteX62" fmla="*/ 6399547 w 7953484"/>
              <a:gd name="connsiteY62" fmla="*/ 1888405 h 2322905"/>
              <a:gd name="connsiteX63" fmla="*/ 6449674 w 7953484"/>
              <a:gd name="connsiteY63" fmla="*/ 1921828 h 2322905"/>
              <a:gd name="connsiteX64" fmla="*/ 6516510 w 7953484"/>
              <a:gd name="connsiteY64" fmla="*/ 1938540 h 2322905"/>
              <a:gd name="connsiteX65" fmla="*/ 6566637 w 7953484"/>
              <a:gd name="connsiteY65" fmla="*/ 1955251 h 2322905"/>
              <a:gd name="connsiteX66" fmla="*/ 6633473 w 7953484"/>
              <a:gd name="connsiteY66" fmla="*/ 1988674 h 2322905"/>
              <a:gd name="connsiteX67" fmla="*/ 6717018 w 7953484"/>
              <a:gd name="connsiteY67" fmla="*/ 2005386 h 2322905"/>
              <a:gd name="connsiteX68" fmla="*/ 6767145 w 7953484"/>
              <a:gd name="connsiteY68" fmla="*/ 2022097 h 2322905"/>
              <a:gd name="connsiteX69" fmla="*/ 6950944 w 7953484"/>
              <a:gd name="connsiteY69" fmla="*/ 2055520 h 2322905"/>
              <a:gd name="connsiteX70" fmla="*/ 7418796 w 7953484"/>
              <a:gd name="connsiteY70" fmla="*/ 2105655 h 2322905"/>
              <a:gd name="connsiteX71" fmla="*/ 7953484 w 7953484"/>
              <a:gd name="connsiteY71" fmla="*/ 2105655 h 2322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953484" h="2322905">
                <a:moveTo>
                  <a:pt x="0" y="2205924"/>
                </a:moveTo>
                <a:lnTo>
                  <a:pt x="116963" y="2239347"/>
                </a:lnTo>
                <a:cubicBezTo>
                  <a:pt x="161341" y="2251183"/>
                  <a:pt x="206325" y="2260683"/>
                  <a:pt x="250635" y="2272770"/>
                </a:cubicBezTo>
                <a:cubicBezTo>
                  <a:pt x="322215" y="2292295"/>
                  <a:pt x="284109" y="2291012"/>
                  <a:pt x="367598" y="2306194"/>
                </a:cubicBezTo>
                <a:cubicBezTo>
                  <a:pt x="406346" y="2313240"/>
                  <a:pt x="445573" y="2317335"/>
                  <a:pt x="484561" y="2322905"/>
                </a:cubicBezTo>
                <a:lnTo>
                  <a:pt x="1303302" y="2306194"/>
                </a:lnTo>
                <a:cubicBezTo>
                  <a:pt x="1366582" y="2303893"/>
                  <a:pt x="1445989" y="2279191"/>
                  <a:pt x="1503810" y="2256059"/>
                </a:cubicBezTo>
                <a:cubicBezTo>
                  <a:pt x="1531658" y="2244918"/>
                  <a:pt x="1559167" y="2232888"/>
                  <a:pt x="1587355" y="2222636"/>
                </a:cubicBezTo>
                <a:cubicBezTo>
                  <a:pt x="1620460" y="2210596"/>
                  <a:pt x="1653435" y="2197758"/>
                  <a:pt x="1687609" y="2189213"/>
                </a:cubicBezTo>
                <a:cubicBezTo>
                  <a:pt x="1721519" y="2180734"/>
                  <a:pt x="1771017" y="2170173"/>
                  <a:pt x="1804572" y="2155790"/>
                </a:cubicBezTo>
                <a:cubicBezTo>
                  <a:pt x="1827467" y="2145977"/>
                  <a:pt x="1848514" y="2132180"/>
                  <a:pt x="1871408" y="2122367"/>
                </a:cubicBezTo>
                <a:cubicBezTo>
                  <a:pt x="1887597" y="2115428"/>
                  <a:pt x="1905782" y="2113533"/>
                  <a:pt x="1921535" y="2105655"/>
                </a:cubicBezTo>
                <a:cubicBezTo>
                  <a:pt x="1939497" y="2096673"/>
                  <a:pt x="1953700" y="2081214"/>
                  <a:pt x="1971662" y="2072232"/>
                </a:cubicBezTo>
                <a:cubicBezTo>
                  <a:pt x="1987415" y="2064354"/>
                  <a:pt x="2006036" y="2063398"/>
                  <a:pt x="2021789" y="2055520"/>
                </a:cubicBezTo>
                <a:cubicBezTo>
                  <a:pt x="2151344" y="1990732"/>
                  <a:pt x="1996056" y="2047387"/>
                  <a:pt x="2122043" y="2005386"/>
                </a:cubicBezTo>
                <a:cubicBezTo>
                  <a:pt x="2138752" y="1994245"/>
                  <a:pt x="2154208" y="1980945"/>
                  <a:pt x="2172170" y="1971963"/>
                </a:cubicBezTo>
                <a:cubicBezTo>
                  <a:pt x="2267431" y="1924325"/>
                  <a:pt x="2180783" y="2002399"/>
                  <a:pt x="2305842" y="1905116"/>
                </a:cubicBezTo>
                <a:cubicBezTo>
                  <a:pt x="2330712" y="1885769"/>
                  <a:pt x="2348756" y="1858778"/>
                  <a:pt x="2372678" y="1838270"/>
                </a:cubicBezTo>
                <a:cubicBezTo>
                  <a:pt x="2387925" y="1825199"/>
                  <a:pt x="2407692" y="1818073"/>
                  <a:pt x="2422805" y="1804847"/>
                </a:cubicBezTo>
                <a:cubicBezTo>
                  <a:pt x="2656399" y="1600421"/>
                  <a:pt x="2326214" y="1868029"/>
                  <a:pt x="2606604" y="1587597"/>
                </a:cubicBezTo>
                <a:cubicBezTo>
                  <a:pt x="2628883" y="1565315"/>
                  <a:pt x="2653270" y="1544958"/>
                  <a:pt x="2673440" y="1520751"/>
                </a:cubicBezTo>
                <a:cubicBezTo>
                  <a:pt x="2709096" y="1477957"/>
                  <a:pt x="2734310" y="1426450"/>
                  <a:pt x="2773694" y="1387059"/>
                </a:cubicBezTo>
                <a:cubicBezTo>
                  <a:pt x="2795973" y="1364777"/>
                  <a:pt x="2819783" y="1343927"/>
                  <a:pt x="2840530" y="1320212"/>
                </a:cubicBezTo>
                <a:cubicBezTo>
                  <a:pt x="2990559" y="1148723"/>
                  <a:pt x="2798227" y="1345809"/>
                  <a:pt x="2940784" y="1203232"/>
                </a:cubicBezTo>
                <a:cubicBezTo>
                  <a:pt x="3025459" y="1033854"/>
                  <a:pt x="2910893" y="1238109"/>
                  <a:pt x="3041038" y="1086251"/>
                </a:cubicBezTo>
                <a:cubicBezTo>
                  <a:pt x="3057249" y="1067336"/>
                  <a:pt x="3059978" y="1039677"/>
                  <a:pt x="3074456" y="1019405"/>
                </a:cubicBezTo>
                <a:cubicBezTo>
                  <a:pt x="3088190" y="1000174"/>
                  <a:pt x="3110076" y="987925"/>
                  <a:pt x="3124583" y="969270"/>
                </a:cubicBezTo>
                <a:cubicBezTo>
                  <a:pt x="3149241" y="937562"/>
                  <a:pt x="3166329" y="900369"/>
                  <a:pt x="3191419" y="869001"/>
                </a:cubicBezTo>
                <a:cubicBezTo>
                  <a:pt x="3213698" y="841148"/>
                  <a:pt x="3236857" y="813978"/>
                  <a:pt x="3258255" y="785443"/>
                </a:cubicBezTo>
                <a:cubicBezTo>
                  <a:pt x="3270304" y="769375"/>
                  <a:pt x="3279624" y="751376"/>
                  <a:pt x="3291673" y="735308"/>
                </a:cubicBezTo>
                <a:cubicBezTo>
                  <a:pt x="3313071" y="706773"/>
                  <a:pt x="3337111" y="680286"/>
                  <a:pt x="3358509" y="651751"/>
                </a:cubicBezTo>
                <a:cubicBezTo>
                  <a:pt x="3370558" y="635683"/>
                  <a:pt x="3381964" y="619054"/>
                  <a:pt x="3391927" y="601616"/>
                </a:cubicBezTo>
                <a:cubicBezTo>
                  <a:pt x="3409399" y="571036"/>
                  <a:pt x="3431625" y="511777"/>
                  <a:pt x="3458763" y="484635"/>
                </a:cubicBezTo>
                <a:cubicBezTo>
                  <a:pt x="3472962" y="470433"/>
                  <a:pt x="3492181" y="462353"/>
                  <a:pt x="3508890" y="451212"/>
                </a:cubicBezTo>
                <a:cubicBezTo>
                  <a:pt x="3538254" y="363105"/>
                  <a:pt x="3506190" y="434399"/>
                  <a:pt x="3575726" y="350943"/>
                </a:cubicBezTo>
                <a:cubicBezTo>
                  <a:pt x="3588582" y="335513"/>
                  <a:pt x="3594944" y="315011"/>
                  <a:pt x="3609144" y="300808"/>
                </a:cubicBezTo>
                <a:cubicBezTo>
                  <a:pt x="3631893" y="278055"/>
                  <a:pt x="3766800" y="175832"/>
                  <a:pt x="3792943" y="167116"/>
                </a:cubicBezTo>
                <a:cubicBezTo>
                  <a:pt x="3809652" y="161545"/>
                  <a:pt x="3827317" y="158282"/>
                  <a:pt x="3843070" y="150404"/>
                </a:cubicBezTo>
                <a:cubicBezTo>
                  <a:pt x="4070375" y="36734"/>
                  <a:pt x="3826031" y="140084"/>
                  <a:pt x="3976742" y="83558"/>
                </a:cubicBezTo>
                <a:cubicBezTo>
                  <a:pt x="4162741" y="13797"/>
                  <a:pt x="3949918" y="86931"/>
                  <a:pt x="4160541" y="16712"/>
                </a:cubicBezTo>
                <a:lnTo>
                  <a:pt x="4210668" y="0"/>
                </a:lnTo>
                <a:cubicBezTo>
                  <a:pt x="4252140" y="3191"/>
                  <a:pt x="4405878" y="-2649"/>
                  <a:pt x="4478012" y="33424"/>
                </a:cubicBezTo>
                <a:cubicBezTo>
                  <a:pt x="4495974" y="42406"/>
                  <a:pt x="4510584" y="57093"/>
                  <a:pt x="4528139" y="66847"/>
                </a:cubicBezTo>
                <a:cubicBezTo>
                  <a:pt x="4560799" y="84994"/>
                  <a:pt x="4596872" y="96919"/>
                  <a:pt x="4628393" y="116981"/>
                </a:cubicBezTo>
                <a:cubicBezTo>
                  <a:pt x="4649319" y="130299"/>
                  <a:pt x="4719817" y="186599"/>
                  <a:pt x="4745356" y="217251"/>
                </a:cubicBezTo>
                <a:cubicBezTo>
                  <a:pt x="4763184" y="238648"/>
                  <a:pt x="4776981" y="263280"/>
                  <a:pt x="4795483" y="284097"/>
                </a:cubicBezTo>
                <a:cubicBezTo>
                  <a:pt x="4908143" y="410858"/>
                  <a:pt x="4850897" y="320612"/>
                  <a:pt x="4945864" y="451212"/>
                </a:cubicBezTo>
                <a:cubicBezTo>
                  <a:pt x="5086636" y="644803"/>
                  <a:pt x="4957454" y="470531"/>
                  <a:pt x="5046118" y="618328"/>
                </a:cubicBezTo>
                <a:cubicBezTo>
                  <a:pt x="5046128" y="618345"/>
                  <a:pt x="5129658" y="743656"/>
                  <a:pt x="5146372" y="768731"/>
                </a:cubicBezTo>
                <a:cubicBezTo>
                  <a:pt x="5157511" y="785443"/>
                  <a:pt x="5173440" y="799812"/>
                  <a:pt x="5179790" y="818866"/>
                </a:cubicBezTo>
                <a:cubicBezTo>
                  <a:pt x="5201419" y="883763"/>
                  <a:pt x="5197301" y="883492"/>
                  <a:pt x="5246626" y="952558"/>
                </a:cubicBezTo>
                <a:cubicBezTo>
                  <a:pt x="5255782" y="965379"/>
                  <a:pt x="5271077" y="973028"/>
                  <a:pt x="5280044" y="985982"/>
                </a:cubicBezTo>
                <a:cubicBezTo>
                  <a:pt x="5372810" y="1119998"/>
                  <a:pt x="5372926" y="1152332"/>
                  <a:pt x="5463843" y="1253366"/>
                </a:cubicBezTo>
                <a:cubicBezTo>
                  <a:pt x="5490189" y="1282644"/>
                  <a:pt x="5521454" y="1307281"/>
                  <a:pt x="5547388" y="1336924"/>
                </a:cubicBezTo>
                <a:cubicBezTo>
                  <a:pt x="5560612" y="1352040"/>
                  <a:pt x="5566606" y="1372856"/>
                  <a:pt x="5580806" y="1387059"/>
                </a:cubicBezTo>
                <a:cubicBezTo>
                  <a:pt x="5595005" y="1401261"/>
                  <a:pt x="5615686" y="1407411"/>
                  <a:pt x="5630933" y="1420482"/>
                </a:cubicBezTo>
                <a:cubicBezTo>
                  <a:pt x="5654855" y="1440990"/>
                  <a:pt x="5674220" y="1466393"/>
                  <a:pt x="5697769" y="1487328"/>
                </a:cubicBezTo>
                <a:cubicBezTo>
                  <a:pt x="5818523" y="1594681"/>
                  <a:pt x="5739518" y="1518644"/>
                  <a:pt x="5831441" y="1587597"/>
                </a:cubicBezTo>
                <a:cubicBezTo>
                  <a:pt x="5859972" y="1608998"/>
                  <a:pt x="5884743" y="1635538"/>
                  <a:pt x="5914986" y="1654443"/>
                </a:cubicBezTo>
                <a:cubicBezTo>
                  <a:pt x="5929921" y="1663779"/>
                  <a:pt x="5949651" y="1662720"/>
                  <a:pt x="5965113" y="1671155"/>
                </a:cubicBezTo>
                <a:cubicBezTo>
                  <a:pt x="6169443" y="1782625"/>
                  <a:pt x="6030258" y="1731868"/>
                  <a:pt x="6148912" y="1771424"/>
                </a:cubicBezTo>
                <a:cubicBezTo>
                  <a:pt x="6296369" y="1869743"/>
                  <a:pt x="6060674" y="1718942"/>
                  <a:pt x="6299293" y="1838270"/>
                </a:cubicBezTo>
                <a:cubicBezTo>
                  <a:pt x="6332711" y="1854982"/>
                  <a:pt x="6366886" y="1870257"/>
                  <a:pt x="6399547" y="1888405"/>
                </a:cubicBezTo>
                <a:cubicBezTo>
                  <a:pt x="6417102" y="1898159"/>
                  <a:pt x="6431216" y="1913916"/>
                  <a:pt x="6449674" y="1921828"/>
                </a:cubicBezTo>
                <a:cubicBezTo>
                  <a:pt x="6470781" y="1930875"/>
                  <a:pt x="6494429" y="1932230"/>
                  <a:pt x="6516510" y="1938540"/>
                </a:cubicBezTo>
                <a:cubicBezTo>
                  <a:pt x="6533445" y="1943379"/>
                  <a:pt x="6550448" y="1948312"/>
                  <a:pt x="6566637" y="1955251"/>
                </a:cubicBezTo>
                <a:cubicBezTo>
                  <a:pt x="6589532" y="1965064"/>
                  <a:pt x="6609843" y="1980796"/>
                  <a:pt x="6633473" y="1988674"/>
                </a:cubicBezTo>
                <a:cubicBezTo>
                  <a:pt x="6660415" y="1997656"/>
                  <a:pt x="6689466" y="1998497"/>
                  <a:pt x="6717018" y="2005386"/>
                </a:cubicBezTo>
                <a:cubicBezTo>
                  <a:pt x="6734105" y="2009658"/>
                  <a:pt x="6750058" y="2017825"/>
                  <a:pt x="6767145" y="2022097"/>
                </a:cubicBezTo>
                <a:cubicBezTo>
                  <a:pt x="6807619" y="2032217"/>
                  <a:pt x="6913687" y="2049931"/>
                  <a:pt x="6950944" y="2055520"/>
                </a:cubicBezTo>
                <a:cubicBezTo>
                  <a:pt x="7122937" y="2081323"/>
                  <a:pt x="7244575" y="2101867"/>
                  <a:pt x="7418796" y="2105655"/>
                </a:cubicBezTo>
                <a:cubicBezTo>
                  <a:pt x="7596983" y="2109529"/>
                  <a:pt x="7775255" y="2105655"/>
                  <a:pt x="7953484" y="2105655"/>
                </a:cubicBezTo>
              </a:path>
            </a:pathLst>
          </a:custGeom>
          <a:ln w="50800">
            <a:solidFill>
              <a:srgbClr val="008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4" name="Straight Arrow Connector 33"/>
          <p:cNvCxnSpPr/>
          <p:nvPr/>
        </p:nvCxnSpPr>
        <p:spPr>
          <a:xfrm>
            <a:off x="7567700" y="3626406"/>
            <a:ext cx="0" cy="499668"/>
          </a:xfrm>
          <a:prstGeom prst="straightConnector1">
            <a:avLst/>
          </a:prstGeom>
          <a:ln w="635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0" y="3568625"/>
            <a:ext cx="710914" cy="369332"/>
          </a:xfrm>
          <a:prstGeom prst="rect">
            <a:avLst/>
          </a:prstGeom>
          <a:noFill/>
        </p:spPr>
        <p:txBody>
          <a:bodyPr wrap="none" rtlCol="0">
            <a:spAutoFit/>
          </a:bodyPr>
          <a:lstStyle/>
          <a:p>
            <a:r>
              <a:rPr lang="en-US" dirty="0" smtClean="0"/>
              <a:t>Day 1</a:t>
            </a:r>
            <a:endParaRPr lang="en-US" dirty="0"/>
          </a:p>
        </p:txBody>
      </p:sp>
      <p:sp>
        <p:nvSpPr>
          <p:cNvPr id="36" name="TextBox 35"/>
          <p:cNvSpPr txBox="1"/>
          <p:nvPr/>
        </p:nvSpPr>
        <p:spPr>
          <a:xfrm>
            <a:off x="8199097" y="3567791"/>
            <a:ext cx="944903" cy="369332"/>
          </a:xfrm>
          <a:prstGeom prst="rect">
            <a:avLst/>
          </a:prstGeom>
          <a:noFill/>
        </p:spPr>
        <p:txBody>
          <a:bodyPr wrap="none" rtlCol="0">
            <a:spAutoFit/>
          </a:bodyPr>
          <a:lstStyle/>
          <a:p>
            <a:r>
              <a:rPr lang="en-US" dirty="0" smtClean="0"/>
              <a:t>Day 365</a:t>
            </a:r>
            <a:endParaRPr lang="en-US" dirty="0"/>
          </a:p>
        </p:txBody>
      </p:sp>
      <p:cxnSp>
        <p:nvCxnSpPr>
          <p:cNvPr id="38" name="Straight Connector 37"/>
          <p:cNvCxnSpPr/>
          <p:nvPr/>
        </p:nvCxnSpPr>
        <p:spPr>
          <a:xfrm>
            <a:off x="0" y="3601213"/>
            <a:ext cx="9144000"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81776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43726" y="172662"/>
            <a:ext cx="6078858" cy="461665"/>
          </a:xfrm>
          <a:prstGeom prst="rect">
            <a:avLst/>
          </a:prstGeom>
          <a:noFill/>
        </p:spPr>
        <p:txBody>
          <a:bodyPr wrap="none" rtlCol="0">
            <a:spAutoFit/>
          </a:bodyPr>
          <a:lstStyle/>
          <a:p>
            <a:r>
              <a:rPr lang="en-US" sz="2400" dirty="0" smtClean="0"/>
              <a:t>Estimate plant/harvest with </a:t>
            </a:r>
            <a:r>
              <a:rPr lang="en-US" sz="2400" dirty="0" err="1" smtClean="0"/>
              <a:t>timeseries</a:t>
            </a:r>
            <a:r>
              <a:rPr lang="en-US" sz="2400" dirty="0" smtClean="0"/>
              <a:t> </a:t>
            </a:r>
            <a:r>
              <a:rPr lang="en-US" sz="2400" dirty="0" smtClean="0"/>
              <a:t>analysis</a:t>
            </a:r>
            <a:endParaRPr lang="en-US" sz="2400" dirty="0"/>
          </a:p>
        </p:txBody>
      </p:sp>
      <p:pic>
        <p:nvPicPr>
          <p:cNvPr id="10" name="Picture 9"/>
          <p:cNvPicPr>
            <a:picLocks noChangeAspect="1"/>
          </p:cNvPicPr>
          <p:nvPr/>
        </p:nvPicPr>
        <p:blipFill rotWithShape="1">
          <a:blip r:embed="rId3"/>
          <a:srcRect r="8587"/>
          <a:stretch/>
        </p:blipFill>
        <p:spPr>
          <a:xfrm>
            <a:off x="227745" y="618555"/>
            <a:ext cx="8573556" cy="3688498"/>
          </a:xfrm>
          <a:prstGeom prst="rect">
            <a:avLst/>
          </a:prstGeom>
        </p:spPr>
      </p:pic>
      <p:sp>
        <p:nvSpPr>
          <p:cNvPr id="11" name="TextBox 10"/>
          <p:cNvSpPr txBox="1"/>
          <p:nvPr/>
        </p:nvSpPr>
        <p:spPr>
          <a:xfrm rot="16200000">
            <a:off x="-65814" y="2108777"/>
            <a:ext cx="587120" cy="461665"/>
          </a:xfrm>
          <a:prstGeom prst="rect">
            <a:avLst/>
          </a:prstGeom>
          <a:noFill/>
        </p:spPr>
        <p:txBody>
          <a:bodyPr wrap="none" rtlCol="0">
            <a:spAutoFit/>
          </a:bodyPr>
          <a:lstStyle/>
          <a:p>
            <a:r>
              <a:rPr lang="en-US" sz="2400" dirty="0" smtClean="0"/>
              <a:t>EVI</a:t>
            </a:r>
            <a:endParaRPr lang="en-US" sz="2400" dirty="0"/>
          </a:p>
        </p:txBody>
      </p:sp>
      <p:grpSp>
        <p:nvGrpSpPr>
          <p:cNvPr id="6" name="Group 5"/>
          <p:cNvGrpSpPr/>
          <p:nvPr/>
        </p:nvGrpSpPr>
        <p:grpSpPr>
          <a:xfrm>
            <a:off x="6711772" y="1520166"/>
            <a:ext cx="2406908" cy="888653"/>
            <a:chOff x="6711772" y="1520166"/>
            <a:chExt cx="2406908" cy="888653"/>
          </a:xfrm>
        </p:grpSpPr>
        <p:cxnSp>
          <p:nvCxnSpPr>
            <p:cNvPr id="23" name="Straight Connector 22"/>
            <p:cNvCxnSpPr/>
            <p:nvPr/>
          </p:nvCxnSpPr>
          <p:spPr>
            <a:xfrm>
              <a:off x="6711772" y="1723506"/>
              <a:ext cx="394554" cy="0"/>
            </a:xfrm>
            <a:prstGeom prst="line">
              <a:avLst/>
            </a:prstGeom>
            <a:ln w="50800"/>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711772" y="2261501"/>
              <a:ext cx="394554" cy="0"/>
            </a:xfrm>
            <a:prstGeom prst="line">
              <a:avLst/>
            </a:prstGeom>
            <a:ln w="508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7086369" y="1520166"/>
              <a:ext cx="1975759" cy="369332"/>
            </a:xfrm>
            <a:prstGeom prst="rect">
              <a:avLst/>
            </a:prstGeom>
            <a:noFill/>
          </p:spPr>
          <p:txBody>
            <a:bodyPr wrap="none" rtlCol="0">
              <a:spAutoFit/>
            </a:bodyPr>
            <a:lstStyle/>
            <a:p>
              <a:r>
                <a:rPr lang="en-US" dirty="0" smtClean="0"/>
                <a:t>MODIS-derived EVI</a:t>
              </a:r>
              <a:endParaRPr lang="en-US" dirty="0"/>
            </a:p>
          </p:txBody>
        </p:sp>
        <p:sp>
          <p:nvSpPr>
            <p:cNvPr id="27" name="TextBox 26"/>
            <p:cNvSpPr txBox="1"/>
            <p:nvPr/>
          </p:nvSpPr>
          <p:spPr>
            <a:xfrm>
              <a:off x="7077323" y="2039487"/>
              <a:ext cx="2041357" cy="369332"/>
            </a:xfrm>
            <a:prstGeom prst="rect">
              <a:avLst/>
            </a:prstGeom>
            <a:noFill/>
          </p:spPr>
          <p:txBody>
            <a:bodyPr wrap="none" rtlCol="0">
              <a:spAutoFit/>
            </a:bodyPr>
            <a:lstStyle/>
            <a:p>
              <a:r>
                <a:rPr lang="en-US" dirty="0" smtClean="0"/>
                <a:t>Moving average EVI</a:t>
              </a:r>
              <a:endParaRPr lang="en-US" dirty="0"/>
            </a:p>
          </p:txBody>
        </p:sp>
      </p:grpSp>
      <p:sp>
        <p:nvSpPr>
          <p:cNvPr id="5" name="Slide Number Placeholder 4"/>
          <p:cNvSpPr>
            <a:spLocks noGrp="1"/>
          </p:cNvSpPr>
          <p:nvPr>
            <p:ph type="sldNum" sz="quarter" idx="12"/>
          </p:nvPr>
        </p:nvSpPr>
        <p:spPr/>
        <p:txBody>
          <a:bodyPr/>
          <a:lstStyle/>
          <a:p>
            <a:fld id="{B3FE1DD4-46B3-2A45-8695-7DF7878C2BC6}" type="slidenum">
              <a:rPr lang="en-US" smtClean="0"/>
              <a:t>9</a:t>
            </a:fld>
            <a:endParaRPr lang="en-US"/>
          </a:p>
        </p:txBody>
      </p:sp>
      <p:grpSp>
        <p:nvGrpSpPr>
          <p:cNvPr id="20" name="Group 19"/>
          <p:cNvGrpSpPr/>
          <p:nvPr/>
        </p:nvGrpSpPr>
        <p:grpSpPr>
          <a:xfrm>
            <a:off x="1658662" y="6352067"/>
            <a:ext cx="6182328" cy="501347"/>
            <a:chOff x="1152922" y="5815616"/>
            <a:chExt cx="6182328" cy="501347"/>
          </a:xfrm>
        </p:grpSpPr>
        <p:sp>
          <p:nvSpPr>
            <p:cNvPr id="21" name="Chevron 20"/>
            <p:cNvSpPr/>
            <p:nvPr/>
          </p:nvSpPr>
          <p:spPr>
            <a:xfrm>
              <a:off x="1152922" y="5815616"/>
              <a:ext cx="1873376" cy="501347"/>
            </a:xfrm>
            <a:prstGeom prst="chevr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1436974" y="5865751"/>
              <a:ext cx="1383687" cy="369332"/>
            </a:xfrm>
            <a:prstGeom prst="rect">
              <a:avLst/>
            </a:prstGeom>
            <a:noFill/>
          </p:spPr>
          <p:txBody>
            <a:bodyPr wrap="none" rtlCol="0">
              <a:spAutoFit/>
            </a:bodyPr>
            <a:lstStyle/>
            <a:p>
              <a:r>
                <a:rPr lang="en-US" dirty="0" smtClean="0"/>
                <a:t>Introduction</a:t>
              </a:r>
              <a:endParaRPr lang="en-US" dirty="0"/>
            </a:p>
          </p:txBody>
        </p:sp>
        <p:sp>
          <p:nvSpPr>
            <p:cNvPr id="24" name="Chevron 23"/>
            <p:cNvSpPr/>
            <p:nvPr/>
          </p:nvSpPr>
          <p:spPr>
            <a:xfrm>
              <a:off x="2758953" y="5815616"/>
              <a:ext cx="2354001" cy="501347"/>
            </a:xfrm>
            <a:prstGeom prst="chevr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8" name="TextBox 27"/>
            <p:cNvSpPr txBox="1"/>
            <p:nvPr/>
          </p:nvSpPr>
          <p:spPr>
            <a:xfrm>
              <a:off x="3046993" y="5865750"/>
              <a:ext cx="1913880" cy="369332"/>
            </a:xfrm>
            <a:prstGeom prst="rect">
              <a:avLst/>
            </a:prstGeom>
            <a:noFill/>
          </p:spPr>
          <p:txBody>
            <a:bodyPr wrap="none" rtlCol="0">
              <a:spAutoFit/>
            </a:bodyPr>
            <a:lstStyle/>
            <a:p>
              <a:r>
                <a:rPr lang="en-US" b="1" dirty="0" smtClean="0"/>
                <a:t>Timing estimation</a:t>
              </a:r>
              <a:endParaRPr lang="en-US" b="1" dirty="0"/>
            </a:p>
          </p:txBody>
        </p:sp>
        <p:sp>
          <p:nvSpPr>
            <p:cNvPr id="29" name="Chevron 28"/>
            <p:cNvSpPr/>
            <p:nvPr/>
          </p:nvSpPr>
          <p:spPr>
            <a:xfrm>
              <a:off x="4850668" y="5815616"/>
              <a:ext cx="2484582" cy="501347"/>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TextBox 29"/>
            <p:cNvSpPr txBox="1"/>
            <p:nvPr/>
          </p:nvSpPr>
          <p:spPr>
            <a:xfrm>
              <a:off x="5129663" y="5865751"/>
              <a:ext cx="1877437" cy="369332"/>
            </a:xfrm>
            <a:prstGeom prst="rect">
              <a:avLst/>
            </a:prstGeom>
            <a:noFill/>
          </p:spPr>
          <p:txBody>
            <a:bodyPr wrap="none" rtlCol="0">
              <a:spAutoFit/>
            </a:bodyPr>
            <a:lstStyle/>
            <a:p>
              <a:r>
                <a:rPr lang="en-US" dirty="0" smtClean="0"/>
                <a:t>Statistical analysis</a:t>
              </a:r>
              <a:endParaRPr lang="en-US" dirty="0"/>
            </a:p>
          </p:txBody>
        </p:sp>
      </p:grpSp>
      <p:pic>
        <p:nvPicPr>
          <p:cNvPr id="31" name="Picture 30" descr="soy emergenc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574" y="4445270"/>
            <a:ext cx="2353116" cy="1526584"/>
          </a:xfrm>
          <a:prstGeom prst="rect">
            <a:avLst/>
          </a:prstGeom>
        </p:spPr>
      </p:pic>
      <p:pic>
        <p:nvPicPr>
          <p:cNvPr id="32" name="Picture 31" descr="soy harvest.jpg"/>
          <p:cNvPicPr>
            <a:picLocks noChangeAspect="1"/>
          </p:cNvPicPr>
          <p:nvPr/>
        </p:nvPicPr>
        <p:blipFill rotWithShape="1">
          <a:blip r:embed="rId5">
            <a:extLst>
              <a:ext uri="{28A0092B-C50C-407E-A947-70E740481C1C}">
                <a14:useLocalDpi xmlns:a14="http://schemas.microsoft.com/office/drawing/2010/main" val="0"/>
              </a:ext>
            </a:extLst>
          </a:blip>
          <a:srcRect l="14093"/>
          <a:stretch/>
        </p:blipFill>
        <p:spPr>
          <a:xfrm>
            <a:off x="6407356" y="4445270"/>
            <a:ext cx="2210967" cy="1449047"/>
          </a:xfrm>
          <a:prstGeom prst="rect">
            <a:avLst/>
          </a:prstGeom>
        </p:spPr>
      </p:pic>
      <p:sp>
        <p:nvSpPr>
          <p:cNvPr id="35" name="TextBox 34"/>
          <p:cNvSpPr txBox="1"/>
          <p:nvPr/>
        </p:nvSpPr>
        <p:spPr>
          <a:xfrm>
            <a:off x="1041489" y="4075938"/>
            <a:ext cx="1234345" cy="369332"/>
          </a:xfrm>
          <a:prstGeom prst="rect">
            <a:avLst/>
          </a:prstGeom>
          <a:noFill/>
        </p:spPr>
        <p:txBody>
          <a:bodyPr wrap="none" rtlCol="0">
            <a:spAutoFit/>
          </a:bodyPr>
          <a:lstStyle/>
          <a:p>
            <a:r>
              <a:rPr lang="en-US" dirty="0" smtClean="0"/>
              <a:t>Emergence</a:t>
            </a:r>
            <a:endParaRPr lang="en-US" dirty="0"/>
          </a:p>
        </p:txBody>
      </p:sp>
      <p:sp>
        <p:nvSpPr>
          <p:cNvPr id="36" name="TextBox 35"/>
          <p:cNvSpPr txBox="1"/>
          <p:nvPr/>
        </p:nvSpPr>
        <p:spPr>
          <a:xfrm>
            <a:off x="7009618" y="4075938"/>
            <a:ext cx="1006443" cy="369332"/>
          </a:xfrm>
          <a:prstGeom prst="rect">
            <a:avLst/>
          </a:prstGeom>
          <a:noFill/>
        </p:spPr>
        <p:txBody>
          <a:bodyPr wrap="none" rtlCol="0">
            <a:spAutoFit/>
          </a:bodyPr>
          <a:lstStyle/>
          <a:p>
            <a:r>
              <a:rPr lang="en-US" dirty="0" smtClean="0"/>
              <a:t>Maturity</a:t>
            </a:r>
            <a:endParaRPr lang="en-US" dirty="0"/>
          </a:p>
        </p:txBody>
      </p:sp>
      <p:sp>
        <p:nvSpPr>
          <p:cNvPr id="37" name="Rectangle 36"/>
          <p:cNvSpPr/>
          <p:nvPr/>
        </p:nvSpPr>
        <p:spPr>
          <a:xfrm>
            <a:off x="3476782" y="4788893"/>
            <a:ext cx="2476065" cy="954107"/>
          </a:xfrm>
          <a:prstGeom prst="rect">
            <a:avLst/>
          </a:prstGeom>
        </p:spPr>
        <p:txBody>
          <a:bodyPr wrap="square">
            <a:spAutoFit/>
          </a:bodyPr>
          <a:lstStyle/>
          <a:p>
            <a:r>
              <a:rPr lang="en-US" sz="1400" dirty="0"/>
              <a:t>https://</a:t>
            </a:r>
            <a:r>
              <a:rPr lang="en-US" sz="1400" dirty="0" err="1"/>
              <a:t>www.pioneer.com</a:t>
            </a:r>
            <a:r>
              <a:rPr lang="en-US" sz="1400" dirty="0"/>
              <a:t>/home/site/us/agronomy/library/nitrogen-fertilizer-for-soybean/</a:t>
            </a:r>
          </a:p>
        </p:txBody>
      </p:sp>
      <p:pic>
        <p:nvPicPr>
          <p:cNvPr id="38" name="Picture 37" descr="soy field.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52733" y="4445270"/>
            <a:ext cx="2357430" cy="1571620"/>
          </a:xfrm>
          <a:prstGeom prst="rect">
            <a:avLst/>
          </a:prstGeom>
        </p:spPr>
      </p:pic>
      <p:sp>
        <p:nvSpPr>
          <p:cNvPr id="39" name="TextBox 38"/>
          <p:cNvSpPr txBox="1"/>
          <p:nvPr/>
        </p:nvSpPr>
        <p:spPr>
          <a:xfrm>
            <a:off x="4328988" y="4077149"/>
            <a:ext cx="636299" cy="369332"/>
          </a:xfrm>
          <a:prstGeom prst="rect">
            <a:avLst/>
          </a:prstGeom>
          <a:noFill/>
        </p:spPr>
        <p:txBody>
          <a:bodyPr wrap="none" rtlCol="0">
            <a:spAutoFit/>
          </a:bodyPr>
          <a:lstStyle/>
          <a:p>
            <a:r>
              <a:rPr lang="en-US" dirty="0" smtClean="0"/>
              <a:t>Peak</a:t>
            </a:r>
            <a:endParaRPr lang="en-US" dirty="0"/>
          </a:p>
        </p:txBody>
      </p:sp>
    </p:spTree>
    <p:extLst>
      <p:ext uri="{BB962C8B-B14F-4D97-AF65-F5344CB8AC3E}">
        <p14:creationId xmlns:p14="http://schemas.microsoft.com/office/powerpoint/2010/main" val="376703417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23545</TotalTime>
  <Words>5919</Words>
  <Application>Microsoft Macintosh PowerPoint</Application>
  <PresentationFormat>On-screen Show (4:3)</PresentationFormat>
  <Paragraphs>609</Paragraphs>
  <Slides>46</Slides>
  <Notes>43</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Planting and harvest dates of Brazilian soybean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Ming Zhang</dc:creator>
  <cp:lastModifiedBy>Ming Zhang</cp:lastModifiedBy>
  <cp:revision>363</cp:revision>
  <dcterms:created xsi:type="dcterms:W3CDTF">2018-08-03T02:58:18Z</dcterms:created>
  <dcterms:modified xsi:type="dcterms:W3CDTF">2018-10-03T20:09:38Z</dcterms:modified>
</cp:coreProperties>
</file>